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4"/>
  </p:sldMasterIdLst>
  <p:notesMasterIdLst>
    <p:notesMasterId r:id="rId27"/>
  </p:notesMasterIdLst>
  <p:handoutMasterIdLst>
    <p:handoutMasterId r:id="rId28"/>
  </p:handoutMasterIdLst>
  <p:sldIdLst>
    <p:sldId id="256" r:id="rId15"/>
    <p:sldId id="283" r:id="rId16"/>
    <p:sldId id="284" r:id="rId17"/>
    <p:sldId id="285" r:id="rId18"/>
    <p:sldId id="289" r:id="rId19"/>
    <p:sldId id="276" r:id="rId20"/>
    <p:sldId id="275" r:id="rId21"/>
    <p:sldId id="277" r:id="rId22"/>
    <p:sldId id="304" r:id="rId23"/>
    <p:sldId id="306" r:id="rId24"/>
    <p:sldId id="282" r:id="rId25"/>
    <p:sldId id="30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8C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0" autoAdjust="0"/>
    <p:restoredTop sz="99355" autoAdjust="0"/>
  </p:normalViewPr>
  <p:slideViewPr>
    <p:cSldViewPr snapToGrid="0">
      <p:cViewPr>
        <p:scale>
          <a:sx n="100" d="100"/>
          <a:sy n="100" d="100"/>
        </p:scale>
        <p:origin x="-208" y="240"/>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9" d="100"/>
          <a:sy n="69" d="100"/>
        </p:scale>
        <p:origin x="-246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6.xml"/><Relationship Id="rId21" Type="http://schemas.openxmlformats.org/officeDocument/2006/relationships/slide" Target="slides/slide7.xml"/><Relationship Id="rId22" Type="http://schemas.openxmlformats.org/officeDocument/2006/relationships/slide" Target="slides/slide8.xml"/><Relationship Id="rId23" Type="http://schemas.openxmlformats.org/officeDocument/2006/relationships/slide" Target="slides/slide9.xml"/><Relationship Id="rId24" Type="http://schemas.openxmlformats.org/officeDocument/2006/relationships/slide" Target="slides/slide10.xml"/><Relationship Id="rId25" Type="http://schemas.openxmlformats.org/officeDocument/2006/relationships/slide" Target="slides/slide11.xml"/><Relationship Id="rId26" Type="http://schemas.openxmlformats.org/officeDocument/2006/relationships/slide" Target="slides/slide12.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customXml" Target="../customXml/item5.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customXml" Target="../customXml/item9.xml"/><Relationship Id="rId6" Type="http://schemas.openxmlformats.org/officeDocument/2006/relationships/customXml" Target="../customXml/item6.xml"/><Relationship Id="rId7" Type="http://schemas.openxmlformats.org/officeDocument/2006/relationships/customXml" Target="../customXml/item7.xml"/><Relationship Id="rId8" Type="http://schemas.openxmlformats.org/officeDocument/2006/relationships/customXml" Target="../customXml/item8.xml"/><Relationship Id="rId33" Type="http://schemas.openxmlformats.org/officeDocument/2006/relationships/tableStyles" Target="tableStyles.xml"/><Relationship Id="rId10" Type="http://schemas.openxmlformats.org/officeDocument/2006/relationships/customXml" Target="../customXml/item10.xml"/><Relationship Id="rId11" Type="http://schemas.openxmlformats.org/officeDocument/2006/relationships/customXml" Target="../customXml/item11.xml"/><Relationship Id="rId12" Type="http://schemas.openxmlformats.org/officeDocument/2006/relationships/customXml" Target="../customXml/item12.xml"/><Relationship Id="rId13" Type="http://schemas.openxmlformats.org/officeDocument/2006/relationships/customXml" Target="../customXml/item13.xml"/><Relationship Id="rId14" Type="http://schemas.openxmlformats.org/officeDocument/2006/relationships/slideMaster" Target="slideMasters/slideMaster1.xml"/><Relationship Id="rId15" Type="http://schemas.openxmlformats.org/officeDocument/2006/relationships/slide" Target="slides/slide1.xml"/><Relationship Id="rId16" Type="http://schemas.openxmlformats.org/officeDocument/2006/relationships/slide" Target="slides/slide2.xml"/><Relationship Id="rId17" Type="http://schemas.openxmlformats.org/officeDocument/2006/relationships/slide" Target="slides/slide3.xml"/><Relationship Id="rId18" Type="http://schemas.openxmlformats.org/officeDocument/2006/relationships/slide" Target="slides/slide4.xml"/><Relationship Id="rId19"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AE0356-20E8-6248-89C4-D5B11CC4CD33}" type="datetimeFigureOut">
              <a:rPr lang="en-US" smtClean="0"/>
              <a:t>3/4/14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7E900D-6961-8749-8184-D8E851B7F332}" type="slidenum">
              <a:rPr lang="en-US" smtClean="0"/>
              <a:t>‹#›</a:t>
            </a:fld>
            <a:endParaRPr lang="en-US"/>
          </a:p>
        </p:txBody>
      </p:sp>
    </p:spTree>
    <p:extLst>
      <p:ext uri="{BB962C8B-B14F-4D97-AF65-F5344CB8AC3E}">
        <p14:creationId xmlns:p14="http://schemas.microsoft.com/office/powerpoint/2010/main" val="29393574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410B7D-8310-48BE-A9EF-DAD6A259D600}" type="datetimeFigureOut">
              <a:rPr lang="en-US" smtClean="0"/>
              <a:t>3/4/14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65D33A-5A9B-461E-AF00-E8D69F650DF5}" type="slidenum">
              <a:rPr lang="en-US" smtClean="0"/>
              <a:t>‹#›</a:t>
            </a:fld>
            <a:endParaRPr lang="en-US"/>
          </a:p>
        </p:txBody>
      </p:sp>
    </p:spTree>
    <p:extLst>
      <p:ext uri="{BB962C8B-B14F-4D97-AF65-F5344CB8AC3E}">
        <p14:creationId xmlns:p14="http://schemas.microsoft.com/office/powerpoint/2010/main" val="27957085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5D33A-5A9B-461E-AF00-E8D69F650DF5}" type="slidenum">
              <a:rPr lang="en-US" smtClean="0"/>
              <a:t>1</a:t>
            </a:fld>
            <a:endParaRPr lang="en-US"/>
          </a:p>
        </p:txBody>
      </p:sp>
    </p:spTree>
    <p:extLst>
      <p:ext uri="{BB962C8B-B14F-4D97-AF65-F5344CB8AC3E}">
        <p14:creationId xmlns:p14="http://schemas.microsoft.com/office/powerpoint/2010/main" val="3873989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5D33A-5A9B-461E-AF00-E8D69F650DF5}" type="slidenum">
              <a:rPr lang="en-US" smtClean="0"/>
              <a:t>6</a:t>
            </a:fld>
            <a:endParaRPr lang="en-US"/>
          </a:p>
        </p:txBody>
      </p:sp>
    </p:spTree>
    <p:extLst>
      <p:ext uri="{BB962C8B-B14F-4D97-AF65-F5344CB8AC3E}">
        <p14:creationId xmlns:p14="http://schemas.microsoft.com/office/powerpoint/2010/main" val="2842034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spread indicated by the whisker diagram suggests variation The maximum and the minimum observed values which are marked by the top and bottom lines indicate that the average loss (height of the bar) does not represent all the ZIP codes in the area and that the contribution of each loss is somewhat variable.   </a:t>
            </a:r>
            <a:r>
              <a:rPr lang="en-US" dirty="0" smtClean="0">
                <a:effectLst/>
              </a:rPr>
              <a:t> </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accent6"/>
                </a:solidFill>
                <a:effectLst/>
                <a:latin typeface="+mn-lt"/>
                <a:ea typeface="+mn-ea"/>
                <a:cs typeface="+mn-cs"/>
              </a:rPr>
              <a:t>I need some help with the discussion of the top and bottom lines. Not what they represent, but that they MEAN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FF0000"/>
                </a:solidFill>
                <a:effectLst/>
                <a:latin typeface="+mn-lt"/>
                <a:ea typeface="+mn-ea"/>
                <a:cs typeface="+mn-cs"/>
              </a:rPr>
              <a:t>A</a:t>
            </a:r>
            <a:r>
              <a:rPr lang="en-US" sz="1200" kern="1200" dirty="0" smtClean="0">
                <a:solidFill>
                  <a:srgbClr val="FF0000"/>
                </a:solidFill>
                <a:effectLst/>
                <a:latin typeface="+mn-lt"/>
                <a:ea typeface="+mn-ea"/>
                <a:cs typeface="+mn-cs"/>
              </a:rPr>
              <a:t>: Although on average, the losses are quite moderate in the low loss areas, there are a number of census tracts even in those areas that experience above average losses (albeit never at the most extreme level). As is to be expected, the low loss areas are home to the lowest possible observed losses (value 1).</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FF0000"/>
                </a:solidFill>
                <a:effectLst/>
                <a:latin typeface="+mn-lt"/>
                <a:ea typeface="+mn-ea"/>
                <a:cs typeface="+mn-cs"/>
              </a:rPr>
              <a:t>B</a:t>
            </a:r>
            <a:r>
              <a:rPr lang="en-US" sz="1200" kern="1200" dirty="0" smtClean="0">
                <a:solidFill>
                  <a:srgbClr val="FF0000"/>
                </a:solidFill>
                <a:effectLst/>
                <a:latin typeface="+mn-lt"/>
                <a:ea typeface="+mn-ea"/>
                <a:cs typeface="+mn-cs"/>
              </a:rPr>
              <a:t>: Except for long-term hospitalizations, the high loss areas are home to the worst-off</a:t>
            </a:r>
            <a:r>
              <a:rPr lang="en-US" sz="1200" kern="1200" baseline="0" dirty="0" smtClean="0">
                <a:solidFill>
                  <a:srgbClr val="FF0000"/>
                </a:solidFill>
                <a:effectLst/>
                <a:latin typeface="+mn-lt"/>
                <a:ea typeface="+mn-ea"/>
                <a:cs typeface="+mn-cs"/>
              </a:rPr>
              <a:t> census tracts for each of the loss types. On the other hand, even in the high loss areas, there are always (except for foster care placements) some census tracts that experience relatively low losses (value range 1-3).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rgbClr val="FF0000"/>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65D33A-5A9B-461E-AF00-E8D69F650DF5}" type="slidenum">
              <a:rPr lang="en-US" smtClean="0"/>
              <a:t>8</a:t>
            </a:fld>
            <a:endParaRPr lang="en-US"/>
          </a:p>
        </p:txBody>
      </p:sp>
    </p:spTree>
    <p:extLst>
      <p:ext uri="{BB962C8B-B14F-4D97-AF65-F5344CB8AC3E}">
        <p14:creationId xmlns:p14="http://schemas.microsoft.com/office/powerpoint/2010/main" val="2080619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5D33A-5A9B-461E-AF00-E8D69F650DF5}" type="slidenum">
              <a:rPr lang="en-US" smtClean="0"/>
              <a:t>11</a:t>
            </a:fld>
            <a:endParaRPr lang="en-US"/>
          </a:p>
        </p:txBody>
      </p:sp>
    </p:spTree>
    <p:extLst>
      <p:ext uri="{BB962C8B-B14F-4D97-AF65-F5344CB8AC3E}">
        <p14:creationId xmlns:p14="http://schemas.microsoft.com/office/powerpoint/2010/main" val="729602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DA2F740-3187-7244-9C9B-46F768BA625A}" type="datetime1">
              <a:rPr lang="en-US" smtClean="0"/>
              <a:t>3/4/14</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26C845-54A5-8F47-8E76-E6F92C088546}" type="datetime1">
              <a:rPr lang="en-US" smtClean="0"/>
              <a:t>3/4/14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334015-3392-46AB-B794-589A2D32035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8B0BFAB7-6C67-1247-AA40-3934E0ABAB3C}" type="datetime1">
              <a:rPr lang="en-US" smtClean="0"/>
              <a:t>3/4/14</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13334015-3392-46AB-B794-589A2D32035D}"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6C63041-FF79-E54A-8FDE-69307468B785}" type="datetime1">
              <a:rPr lang="en-US" smtClean="0"/>
              <a:t>3/4/14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34015-3392-46AB-B794-589A2D32035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F6DE240-A04C-8649-AC71-6770A2565956}" type="datetime1">
              <a:rPr lang="en-US" smtClean="0"/>
              <a:t>3/4/14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34015-3392-46AB-B794-589A2D32035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9FB939A-DD59-1648-B5FD-ECE11214C5B1}" type="datetime1">
              <a:rPr lang="en-US" smtClean="0"/>
              <a:t>3/4/14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34015-3392-46AB-B794-589A2D32035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8B0BFAB7-6C67-1247-AA40-3934E0ABAB3C}" type="datetime1">
              <a:rPr lang="en-US" smtClean="0"/>
              <a:t>3/4/14</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8C3D7B-6FAB-2341-AEB3-3EB005DAF687}" type="datetime1">
              <a:rPr lang="en-US" smtClean="0"/>
              <a:t>3/4/14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34015-3392-46AB-B794-589A2D32035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67E24C6-2379-474C-B191-1A6F05757ADF}" type="datetime1">
              <a:rPr lang="en-US" smtClean="0"/>
              <a:t>3/4/14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334015-3392-46AB-B794-589A2D32035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46FE5AE-10A7-7C4D-9D40-A71350D2094E}" type="datetime1">
              <a:rPr lang="en-US" smtClean="0"/>
              <a:t>3/4/14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334015-3392-46AB-B794-589A2D32035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D3E5D05-4514-414F-A72A-3BD192556920}" type="datetime1">
              <a:rPr lang="en-US" smtClean="0"/>
              <a:t>3/4/14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334015-3392-46AB-B794-589A2D32035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A485C-7DDE-5B4A-B89D-1B0CFC874D91}" type="datetime1">
              <a:rPr lang="en-US" smtClean="0"/>
              <a:t>3/4/14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334015-3392-46AB-B794-589A2D32035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31D303F6-395D-BC44-BB13-50735D7E341F}" type="datetime1">
              <a:rPr lang="en-US" smtClean="0"/>
              <a:t>3/4/14</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13334015-3392-46AB-B794-589A2D32035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8B0BFAB7-6C67-1247-AA40-3934E0ABAB3C}" type="datetime1">
              <a:rPr lang="en-US" smtClean="0"/>
              <a:t>3/4/14</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13334015-3392-46AB-B794-589A2D32035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 Id="rId3"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20.emf"/><Relationship Id="rId5" Type="http://schemas.openxmlformats.org/officeDocument/2006/relationships/oleObject" Target="../embeddings/oleObject1.bin"/><Relationship Id="rId6" Type="http://schemas.openxmlformats.org/officeDocument/2006/relationships/image" Target="../media/image19.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57200"/>
            <a:ext cx="6807200" cy="1943100"/>
          </a:xfrm>
        </p:spPr>
        <p:txBody>
          <a:bodyPr>
            <a:normAutofit fontScale="90000"/>
          </a:bodyPr>
          <a:lstStyle/>
          <a:p>
            <a:r>
              <a:rPr lang="en-US" sz="4400" b="1" dirty="0">
                <a:solidFill>
                  <a:srgbClr val="F8C133"/>
                </a:solidFill>
                <a:latin typeface="+mn-lt"/>
              </a:rPr>
              <a:t>Place </a:t>
            </a:r>
            <a:r>
              <a:rPr lang="en-US" sz="4400" b="1" dirty="0" smtClean="0">
                <a:solidFill>
                  <a:srgbClr val="F8C133"/>
                </a:solidFill>
                <a:latin typeface="+mn-lt"/>
              </a:rPr>
              <a:t>Matters:</a:t>
            </a:r>
            <a:r>
              <a:rPr lang="en-US" sz="4400" dirty="0" smtClean="0">
                <a:solidFill>
                  <a:srgbClr val="F8C133"/>
                </a:solidFill>
                <a:latin typeface="+mn-lt"/>
              </a:rPr>
              <a:t/>
            </a:r>
            <a:br>
              <a:rPr lang="en-US" sz="4400" dirty="0" smtClean="0">
                <a:solidFill>
                  <a:srgbClr val="F8C133"/>
                </a:solidFill>
                <a:latin typeface="+mn-lt"/>
              </a:rPr>
            </a:br>
            <a:r>
              <a:rPr lang="en-US" sz="4400" dirty="0" smtClean="0">
                <a:solidFill>
                  <a:srgbClr val="F8C133"/>
                </a:solidFill>
              </a:rPr>
              <a:t>Mapping </a:t>
            </a:r>
            <a:r>
              <a:rPr lang="en-US" sz="4400" dirty="0">
                <a:solidFill>
                  <a:srgbClr val="F8C133"/>
                </a:solidFill>
              </a:rPr>
              <a:t>Community </a:t>
            </a:r>
            <a:r>
              <a:rPr lang="en-US" sz="4400" dirty="0" smtClean="0">
                <a:solidFill>
                  <a:srgbClr val="F8C133"/>
                </a:solidFill>
              </a:rPr>
              <a:t>Loss</a:t>
            </a:r>
            <a:br>
              <a:rPr lang="en-US" sz="4400" dirty="0" smtClean="0">
                <a:solidFill>
                  <a:srgbClr val="F8C133"/>
                </a:solidFill>
              </a:rPr>
            </a:br>
            <a:r>
              <a:rPr lang="en-US" sz="4400" dirty="0" smtClean="0">
                <a:solidFill>
                  <a:srgbClr val="F8C133"/>
                </a:solidFill>
              </a:rPr>
              <a:t>as </a:t>
            </a:r>
            <a:r>
              <a:rPr lang="en-US" sz="4400" dirty="0">
                <a:solidFill>
                  <a:srgbClr val="F8C133"/>
                </a:solidFill>
              </a:rPr>
              <a:t>a New Social Indicator</a:t>
            </a:r>
          </a:p>
        </p:txBody>
      </p:sp>
      <p:sp>
        <p:nvSpPr>
          <p:cNvPr id="3" name="Subtitle 2"/>
          <p:cNvSpPr>
            <a:spLocks noGrp="1"/>
          </p:cNvSpPr>
          <p:nvPr>
            <p:ph type="subTitle" idx="1"/>
          </p:nvPr>
        </p:nvSpPr>
        <p:spPr>
          <a:xfrm>
            <a:off x="1143000" y="3327400"/>
            <a:ext cx="6858000" cy="2971800"/>
          </a:xfrm>
        </p:spPr>
        <p:txBody>
          <a:bodyPr>
            <a:noAutofit/>
          </a:bodyPr>
          <a:lstStyle/>
          <a:p>
            <a:r>
              <a:rPr lang="en-US" sz="2800" b="1" i="1" dirty="0">
                <a:solidFill>
                  <a:srgbClr val="008000"/>
                </a:solidFill>
              </a:rPr>
              <a:t>Mimi Abramovitz </a:t>
            </a:r>
            <a:r>
              <a:rPr lang="en-US" b="1" dirty="0">
                <a:solidFill>
                  <a:srgbClr val="008000"/>
                </a:solidFill>
              </a:rPr>
              <a:t/>
            </a:r>
            <a:br>
              <a:rPr lang="en-US" b="1" dirty="0">
                <a:solidFill>
                  <a:srgbClr val="008000"/>
                </a:solidFill>
              </a:rPr>
            </a:br>
            <a:r>
              <a:rPr lang="en-US" b="1" dirty="0">
                <a:solidFill>
                  <a:srgbClr val="008000"/>
                </a:solidFill>
              </a:rPr>
              <a:t>Bertha Capen Reynolds Professor of Social Policy, </a:t>
            </a:r>
            <a:br>
              <a:rPr lang="en-US" b="1" dirty="0">
                <a:solidFill>
                  <a:srgbClr val="008000"/>
                </a:solidFill>
              </a:rPr>
            </a:br>
            <a:r>
              <a:rPr lang="en-US" b="1" dirty="0">
                <a:solidFill>
                  <a:srgbClr val="008000"/>
                </a:solidFill>
              </a:rPr>
              <a:t>Silberman School of Social Work, Hunter College, CUNY</a:t>
            </a:r>
            <a:br>
              <a:rPr lang="en-US" b="1" dirty="0">
                <a:solidFill>
                  <a:srgbClr val="008000"/>
                </a:solidFill>
              </a:rPr>
            </a:br>
            <a:endParaRPr lang="en-US" b="1" i="1" dirty="0">
              <a:solidFill>
                <a:srgbClr val="008000"/>
              </a:solidFill>
            </a:endParaRPr>
          </a:p>
          <a:p>
            <a:r>
              <a:rPr lang="en-US" sz="2800" b="1" i="1" dirty="0" err="1">
                <a:solidFill>
                  <a:srgbClr val="008000"/>
                </a:solidFill>
              </a:rPr>
              <a:t>Jochen</a:t>
            </a:r>
            <a:r>
              <a:rPr lang="en-US" sz="2800" b="1" i="1" dirty="0">
                <a:solidFill>
                  <a:srgbClr val="008000"/>
                </a:solidFill>
              </a:rPr>
              <a:t> </a:t>
            </a:r>
            <a:r>
              <a:rPr lang="en-US" sz="2800" b="1" i="1" dirty="0" smtClean="0">
                <a:solidFill>
                  <a:srgbClr val="008000"/>
                </a:solidFill>
              </a:rPr>
              <a:t>Albrecht</a:t>
            </a:r>
            <a:r>
              <a:rPr lang="en-US" sz="2800" b="1" dirty="0" smtClean="0">
                <a:solidFill>
                  <a:srgbClr val="008000"/>
                </a:solidFill>
              </a:rPr>
              <a:t/>
            </a:r>
            <a:br>
              <a:rPr lang="en-US" sz="2800" b="1" dirty="0" smtClean="0">
                <a:solidFill>
                  <a:srgbClr val="008000"/>
                </a:solidFill>
              </a:rPr>
            </a:br>
            <a:r>
              <a:rPr lang="en-US" b="1" dirty="0" smtClean="0">
                <a:solidFill>
                  <a:srgbClr val="008000"/>
                </a:solidFill>
              </a:rPr>
              <a:t>Associate </a:t>
            </a:r>
            <a:r>
              <a:rPr lang="en-US" b="1" dirty="0">
                <a:solidFill>
                  <a:srgbClr val="008000"/>
                </a:solidFill>
              </a:rPr>
              <a:t>Professor of Geography,</a:t>
            </a:r>
            <a:br>
              <a:rPr lang="en-US" b="1" dirty="0">
                <a:solidFill>
                  <a:srgbClr val="008000"/>
                </a:solidFill>
              </a:rPr>
            </a:br>
            <a:r>
              <a:rPr lang="en-US" dirty="0">
                <a:solidFill>
                  <a:srgbClr val="008000"/>
                </a:solidFill>
              </a:rPr>
              <a:t>Department of Geography, Hunter College. CUNY</a:t>
            </a:r>
          </a:p>
        </p:txBody>
      </p:sp>
      <p:sp>
        <p:nvSpPr>
          <p:cNvPr id="4" name="Slide Number Placeholder 3"/>
          <p:cNvSpPr>
            <a:spLocks noGrp="1"/>
          </p:cNvSpPr>
          <p:nvPr>
            <p:ph type="sldNum" sz="quarter" idx="4294967295"/>
          </p:nvPr>
        </p:nvSpPr>
        <p:spPr>
          <a:xfrm>
            <a:off x="7086600" y="6356350"/>
            <a:ext cx="2057400" cy="365125"/>
          </a:xfrm>
        </p:spPr>
        <p:txBody>
          <a:bodyPr/>
          <a:lstStyle/>
          <a:p>
            <a:fld id="{13334015-3392-46AB-B794-589A2D32035D}" type="slidenum">
              <a:rPr lang="en-US" smtClean="0"/>
              <a:t>1</a:t>
            </a:fld>
            <a:endParaRPr lang="en-US"/>
          </a:p>
        </p:txBody>
      </p:sp>
    </p:spTree>
    <p:extLst>
      <p:ext uri="{BB962C8B-B14F-4D97-AF65-F5344CB8AC3E}">
        <p14:creationId xmlns:p14="http://schemas.microsoft.com/office/powerpoint/2010/main" val="31891202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65175" y="1612900"/>
            <a:ext cx="7612064" cy="5080000"/>
          </a:xfrm>
        </p:spPr>
        <p:txBody>
          <a:bodyPr/>
          <a:lstStyle/>
          <a:p>
            <a:endParaRPr lang="en-US" dirty="0"/>
          </a:p>
        </p:txBody>
      </p:sp>
      <p:sp>
        <p:nvSpPr>
          <p:cNvPr id="4" name="Slide Number Placeholder 3"/>
          <p:cNvSpPr>
            <a:spLocks noGrp="1"/>
          </p:cNvSpPr>
          <p:nvPr>
            <p:ph type="sldNum" sz="quarter" idx="12"/>
          </p:nvPr>
        </p:nvSpPr>
        <p:spPr>
          <a:xfrm>
            <a:off x="8115300" y="6356350"/>
            <a:ext cx="520700" cy="365125"/>
          </a:xfrm>
        </p:spPr>
        <p:txBody>
          <a:bodyPr/>
          <a:lstStyle/>
          <a:p>
            <a:fld id="{13334015-3392-46AB-B794-589A2D32035D}" type="slidenum">
              <a:rPr lang="en-US" smtClean="0"/>
              <a:t>10</a:t>
            </a:fld>
            <a:endParaRPr lang="en-US" dirty="0"/>
          </a:p>
        </p:txBody>
      </p:sp>
      <p:sp>
        <p:nvSpPr>
          <p:cNvPr id="5" name="Title 1"/>
          <p:cNvSpPr txBox="1">
            <a:spLocks/>
          </p:cNvSpPr>
          <p:nvPr/>
        </p:nvSpPr>
        <p:spPr>
          <a:xfrm>
            <a:off x="628651" y="330200"/>
            <a:ext cx="7886700" cy="825500"/>
          </a:xfrm>
          <a:prstGeom prst="rect">
            <a:avLst/>
          </a:prstGeom>
        </p:spPr>
        <p:txBody>
          <a:bodyPr vert="horz" lIns="91440" tIns="45720" rIns="91440" bIns="45720" rtlCol="0" anchor="ctr"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pPr algn="r"/>
            <a:r>
              <a:rPr lang="en-US" sz="3600" b="1" dirty="0" smtClean="0">
                <a:solidFill>
                  <a:srgbClr val="008000"/>
                </a:solidFill>
                <a:latin typeface="Times New Roman"/>
                <a:cs typeface="Times New Roman"/>
              </a:rPr>
              <a:t>People in Place</a:t>
            </a:r>
            <a:br>
              <a:rPr lang="en-US" sz="3600" b="1" dirty="0" smtClean="0">
                <a:solidFill>
                  <a:srgbClr val="008000"/>
                </a:solidFill>
                <a:latin typeface="Times New Roman"/>
                <a:cs typeface="Times New Roman"/>
              </a:rPr>
            </a:br>
            <a:r>
              <a:rPr lang="en-US" sz="3600" b="1" dirty="0" smtClean="0">
                <a:solidFill>
                  <a:srgbClr val="008000"/>
                </a:solidFill>
                <a:latin typeface="Times New Roman"/>
                <a:cs typeface="Times New Roman"/>
              </a:rPr>
              <a:t>Low Loss (A) vs. High Loss (B) Areas </a:t>
            </a:r>
            <a:br>
              <a:rPr lang="en-US" sz="3600" b="1" dirty="0" smtClean="0">
                <a:solidFill>
                  <a:srgbClr val="008000"/>
                </a:solidFill>
                <a:latin typeface="Times New Roman"/>
                <a:cs typeface="Times New Roman"/>
              </a:rPr>
            </a:br>
            <a:r>
              <a:rPr lang="en-US" sz="3600" b="1" dirty="0" smtClean="0">
                <a:solidFill>
                  <a:srgbClr val="008000"/>
                </a:solidFill>
                <a:latin typeface="Times New Roman"/>
                <a:cs typeface="Times New Roman"/>
              </a:rPr>
              <a:t>(Fig 4)</a:t>
            </a:r>
            <a:endParaRPr lang="en-US" sz="3600" b="1" dirty="0">
              <a:solidFill>
                <a:srgbClr val="008000"/>
              </a:solidFill>
              <a:latin typeface="Times New Roman"/>
              <a:cs typeface="Times New Roman"/>
            </a:endParaRPr>
          </a:p>
        </p:txBody>
      </p:sp>
      <p:grpSp>
        <p:nvGrpSpPr>
          <p:cNvPr id="6" name="Group 5"/>
          <p:cNvGrpSpPr/>
          <p:nvPr/>
        </p:nvGrpSpPr>
        <p:grpSpPr>
          <a:xfrm>
            <a:off x="406400" y="1346817"/>
            <a:ext cx="8229599" cy="5168281"/>
            <a:chOff x="502731" y="1960698"/>
            <a:chExt cx="8132245" cy="4479059"/>
          </a:xfrm>
        </p:grpSpPr>
        <p:grpSp>
          <p:nvGrpSpPr>
            <p:cNvPr id="7" name="Group 6"/>
            <p:cNvGrpSpPr/>
            <p:nvPr/>
          </p:nvGrpSpPr>
          <p:grpSpPr>
            <a:xfrm>
              <a:off x="502731" y="1960698"/>
              <a:ext cx="8132245" cy="4479059"/>
              <a:chOff x="863413" y="2476225"/>
              <a:chExt cx="9305694" cy="4062537"/>
            </a:xfrm>
          </p:grpSpPr>
          <p:pic>
            <p:nvPicPr>
              <p:cNvPr id="10" name="Picture 9"/>
              <p:cNvPicPr>
                <a:picLocks noChangeAspect="1"/>
              </p:cNvPicPr>
              <p:nvPr/>
            </p:nvPicPr>
            <p:blipFill>
              <a:blip r:embed="rId2"/>
              <a:stretch>
                <a:fillRect/>
              </a:stretch>
            </p:blipFill>
            <p:spPr>
              <a:xfrm>
                <a:off x="5407922" y="2954917"/>
                <a:ext cx="4761185" cy="3109258"/>
              </a:xfrm>
              <a:prstGeom prst="rect">
                <a:avLst/>
              </a:prstGeom>
            </p:spPr>
          </p:pic>
          <p:pic>
            <p:nvPicPr>
              <p:cNvPr id="11" name="Picture 10"/>
              <p:cNvPicPr>
                <a:picLocks noChangeAspect="1"/>
              </p:cNvPicPr>
              <p:nvPr/>
            </p:nvPicPr>
            <p:blipFill>
              <a:blip r:embed="rId3"/>
              <a:stretch>
                <a:fillRect/>
              </a:stretch>
            </p:blipFill>
            <p:spPr>
              <a:xfrm>
                <a:off x="863413" y="2476225"/>
                <a:ext cx="4323530" cy="4062537"/>
              </a:xfrm>
              <a:prstGeom prst="rect">
                <a:avLst/>
              </a:prstGeom>
            </p:spPr>
          </p:pic>
        </p:grpSp>
        <p:sp>
          <p:nvSpPr>
            <p:cNvPr id="8" name="TextBox 7"/>
            <p:cNvSpPr txBox="1"/>
            <p:nvPr/>
          </p:nvSpPr>
          <p:spPr>
            <a:xfrm>
              <a:off x="870845" y="2323373"/>
              <a:ext cx="386644" cy="492443"/>
            </a:xfrm>
            <a:prstGeom prst="rect">
              <a:avLst/>
            </a:prstGeom>
            <a:solidFill>
              <a:schemeClr val="bg1"/>
            </a:solidFill>
          </p:spPr>
          <p:txBody>
            <a:bodyPr wrap="none" rtlCol="0">
              <a:spAutoFit/>
            </a:bodyPr>
            <a:lstStyle/>
            <a:p>
              <a:r>
                <a:rPr lang="en-US" sz="2600" b="1" dirty="0" smtClean="0"/>
                <a:t>A</a:t>
              </a:r>
              <a:endParaRPr lang="en-US" sz="2600" b="1" dirty="0"/>
            </a:p>
          </p:txBody>
        </p:sp>
        <p:sp>
          <p:nvSpPr>
            <p:cNvPr id="9" name="TextBox 8"/>
            <p:cNvSpPr txBox="1"/>
            <p:nvPr/>
          </p:nvSpPr>
          <p:spPr>
            <a:xfrm>
              <a:off x="4972582" y="2323373"/>
              <a:ext cx="386644" cy="492443"/>
            </a:xfrm>
            <a:prstGeom prst="rect">
              <a:avLst/>
            </a:prstGeom>
            <a:solidFill>
              <a:schemeClr val="bg1"/>
            </a:solidFill>
          </p:spPr>
          <p:txBody>
            <a:bodyPr wrap="none" rtlCol="0">
              <a:spAutoFit/>
            </a:bodyPr>
            <a:lstStyle/>
            <a:p>
              <a:r>
                <a:rPr lang="en-US" sz="2600" b="1" dirty="0" smtClean="0"/>
                <a:t>B</a:t>
              </a:r>
              <a:endParaRPr lang="en-US" sz="2600" b="1" dirty="0"/>
            </a:p>
          </p:txBody>
        </p:sp>
      </p:grpSp>
    </p:spTree>
    <p:extLst>
      <p:ext uri="{BB962C8B-B14F-4D97-AF65-F5344CB8AC3E}">
        <p14:creationId xmlns:p14="http://schemas.microsoft.com/office/powerpoint/2010/main" val="36216127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365126"/>
            <a:ext cx="8737600" cy="1325563"/>
          </a:xfrm>
        </p:spPr>
        <p:txBody>
          <a:bodyPr>
            <a:noAutofit/>
          </a:bodyPr>
          <a:lstStyle/>
          <a:p>
            <a:r>
              <a:rPr lang="en-US" sz="3200" b="1" dirty="0" smtClean="0">
                <a:latin typeface="Times New Roman"/>
                <a:cs typeface="Times New Roman"/>
              </a:rPr>
              <a:t>Figure 5:  People in Place</a:t>
            </a:r>
            <a:br>
              <a:rPr lang="en-US" sz="3200" b="1" dirty="0" smtClean="0">
                <a:latin typeface="Times New Roman"/>
                <a:cs typeface="Times New Roman"/>
              </a:rPr>
            </a:br>
            <a:r>
              <a:rPr lang="en-US" sz="3200" b="1" dirty="0" smtClean="0">
                <a:latin typeface="Times New Roman"/>
                <a:cs typeface="Times New Roman"/>
              </a:rPr>
              <a:t>Low Loss (A) vs. High Loss (B) Neighborhoods</a:t>
            </a:r>
            <a:endParaRPr lang="en-US" sz="3200" b="1" dirty="0">
              <a:latin typeface="Times New Roman"/>
              <a:cs typeface="Times New Roman"/>
            </a:endParaRPr>
          </a:p>
        </p:txBody>
      </p:sp>
      <p:sp>
        <p:nvSpPr>
          <p:cNvPr id="3" name="Slide Number Placeholder 2"/>
          <p:cNvSpPr>
            <a:spLocks noGrp="1"/>
          </p:cNvSpPr>
          <p:nvPr>
            <p:ph type="sldNum" sz="quarter" idx="12"/>
          </p:nvPr>
        </p:nvSpPr>
        <p:spPr/>
        <p:txBody>
          <a:bodyPr/>
          <a:lstStyle/>
          <a:p>
            <a:fld id="{13334015-3392-46AB-B794-589A2D32035D}" type="slidenum">
              <a:rPr lang="en-US" smtClean="0"/>
              <a:t>11</a:t>
            </a:fld>
            <a:endParaRPr lang="en-US"/>
          </a:p>
        </p:txBody>
      </p:sp>
      <p:pic>
        <p:nvPicPr>
          <p:cNvPr id="4" name="Picture 3"/>
          <p:cNvPicPr>
            <a:picLocks noChangeAspect="1"/>
          </p:cNvPicPr>
          <p:nvPr/>
        </p:nvPicPr>
        <p:blipFill>
          <a:blip r:embed="rId4"/>
          <a:stretch>
            <a:fillRect/>
          </a:stretch>
        </p:blipFill>
        <p:spPr>
          <a:xfrm>
            <a:off x="78204" y="2553600"/>
            <a:ext cx="3878635" cy="3476550"/>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4223396606"/>
              </p:ext>
            </p:extLst>
          </p:nvPr>
        </p:nvGraphicFramePr>
        <p:xfrm>
          <a:off x="4080003" y="2553600"/>
          <a:ext cx="5026343" cy="3343174"/>
        </p:xfrm>
        <a:graphic>
          <a:graphicData uri="http://schemas.openxmlformats.org/presentationml/2006/ole">
            <mc:AlternateContent xmlns:mc="http://schemas.openxmlformats.org/markup-compatibility/2006">
              <mc:Choice xmlns:v="urn:schemas-microsoft-com:vml" Requires="v">
                <p:oleObj spid="_x0000_s2134" name="Visio" r:id="rId5" imgW="5511356" imgH="2749078" progId="Visio.Drawing.11">
                  <p:embed/>
                </p:oleObj>
              </mc:Choice>
              <mc:Fallback>
                <p:oleObj name="Visio" r:id="rId5" imgW="5511356" imgH="2749078" progId="Visio.Drawing.11">
                  <p:embed/>
                  <p:pic>
                    <p:nvPicPr>
                      <p:cNvPr id="0" name=""/>
                      <p:cNvPicPr/>
                      <p:nvPr/>
                    </p:nvPicPr>
                    <p:blipFill>
                      <a:blip r:embed="rId6"/>
                      <a:stretch>
                        <a:fillRect/>
                      </a:stretch>
                    </p:blipFill>
                    <p:spPr>
                      <a:xfrm>
                        <a:off x="4080003" y="2553600"/>
                        <a:ext cx="5026343" cy="3343174"/>
                      </a:xfrm>
                      <a:prstGeom prst="rect">
                        <a:avLst/>
                      </a:prstGeom>
                    </p:spPr>
                  </p:pic>
                </p:oleObj>
              </mc:Fallback>
            </mc:AlternateContent>
          </a:graphicData>
        </a:graphic>
      </p:graphicFrame>
    </p:spTree>
    <p:extLst>
      <p:ext uri="{BB962C8B-B14F-4D97-AF65-F5344CB8AC3E}">
        <p14:creationId xmlns:p14="http://schemas.microsoft.com/office/powerpoint/2010/main" val="8045654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7"/>
            <a:ext cx="7886700" cy="866774"/>
          </a:xfrm>
        </p:spPr>
        <p:txBody>
          <a:bodyPr/>
          <a:lstStyle/>
          <a:p>
            <a:pPr algn="r"/>
            <a:r>
              <a:rPr lang="en-US" dirty="0" smtClean="0">
                <a:solidFill>
                  <a:srgbClr val="008000"/>
                </a:solidFill>
              </a:rPr>
              <a:t>Application of CLI</a:t>
            </a:r>
            <a:endParaRPr lang="en-US" dirty="0">
              <a:solidFill>
                <a:srgbClr val="008000"/>
              </a:solidFill>
            </a:endParaRPr>
          </a:p>
        </p:txBody>
      </p:sp>
      <p:sp>
        <p:nvSpPr>
          <p:cNvPr id="3" name="Content Placeholder 2"/>
          <p:cNvSpPr>
            <a:spLocks noGrp="1"/>
          </p:cNvSpPr>
          <p:nvPr>
            <p:ph idx="1"/>
          </p:nvPr>
        </p:nvSpPr>
        <p:spPr>
          <a:xfrm>
            <a:off x="628650" y="1892300"/>
            <a:ext cx="8241029" cy="4965700"/>
          </a:xfrm>
        </p:spPr>
        <p:txBody>
          <a:bodyPr>
            <a:normAutofit fontScale="25000" lnSpcReduction="20000"/>
          </a:bodyPr>
          <a:lstStyle/>
          <a:p>
            <a:pPr marL="0" indent="0">
              <a:buNone/>
            </a:pPr>
            <a:r>
              <a:rPr lang="en-US" dirty="0" smtClean="0"/>
              <a:t/>
            </a:r>
            <a:br>
              <a:rPr lang="en-US" dirty="0" smtClean="0"/>
            </a:br>
            <a:r>
              <a:rPr lang="en-US" sz="9600" dirty="0" smtClean="0">
                <a:solidFill>
                  <a:srgbClr val="F8C133"/>
                </a:solidFill>
                <a:latin typeface="Bookman Old Style"/>
                <a:cs typeface="Bookman Old Style"/>
              </a:rPr>
              <a:t>Effectively </a:t>
            </a:r>
            <a:r>
              <a:rPr lang="en-US" sz="9600" dirty="0">
                <a:solidFill>
                  <a:srgbClr val="F8C133"/>
                </a:solidFill>
                <a:latin typeface="Bookman Old Style"/>
                <a:cs typeface="Bookman Old Style"/>
              </a:rPr>
              <a:t>captures a previously unrecognized component of </a:t>
            </a:r>
            <a:r>
              <a:rPr lang="en-US" sz="9600" dirty="0" smtClean="0">
                <a:solidFill>
                  <a:srgbClr val="F8C133"/>
                </a:solidFill>
                <a:latin typeface="Bookman Old Style"/>
                <a:cs typeface="Bookman Old Style"/>
              </a:rPr>
              <a:t> community life and poverty. </a:t>
            </a:r>
            <a:r>
              <a:rPr lang="en-US" sz="9600" dirty="0">
                <a:solidFill>
                  <a:srgbClr val="F8C133"/>
                </a:solidFill>
                <a:latin typeface="Bookman Old Style"/>
                <a:cs typeface="Bookman Old Style"/>
              </a:rPr>
              <a:t/>
            </a:r>
            <a:br>
              <a:rPr lang="en-US" sz="9600" dirty="0">
                <a:solidFill>
                  <a:srgbClr val="F8C133"/>
                </a:solidFill>
                <a:latin typeface="Bookman Old Style"/>
                <a:cs typeface="Bookman Old Style"/>
              </a:rPr>
            </a:br>
            <a:r>
              <a:rPr lang="en-US" sz="9600" dirty="0" smtClean="0">
                <a:solidFill>
                  <a:srgbClr val="F8C133"/>
                </a:solidFill>
                <a:latin typeface="Bookman Old Style"/>
                <a:cs typeface="Bookman Old Style"/>
              </a:rPr>
              <a:t> </a:t>
            </a:r>
            <a:r>
              <a:rPr lang="en-US" sz="9600" dirty="0">
                <a:solidFill>
                  <a:srgbClr val="F8C133"/>
                </a:solidFill>
                <a:latin typeface="Bookman Old Style"/>
                <a:cs typeface="Bookman Old Style"/>
              </a:rPr>
              <a:t/>
            </a:r>
            <a:br>
              <a:rPr lang="en-US" sz="9600" dirty="0">
                <a:solidFill>
                  <a:srgbClr val="F8C133"/>
                </a:solidFill>
                <a:latin typeface="Bookman Old Style"/>
                <a:cs typeface="Bookman Old Style"/>
              </a:rPr>
            </a:br>
            <a:r>
              <a:rPr lang="en-US" sz="9600" dirty="0" smtClean="0">
                <a:solidFill>
                  <a:srgbClr val="F8C133"/>
                </a:solidFill>
                <a:latin typeface="Bookman Old Style"/>
                <a:cs typeface="Bookman Old Style"/>
              </a:rPr>
              <a:t>Disrupts </a:t>
            </a:r>
            <a:r>
              <a:rPr lang="en-US" sz="9600" dirty="0">
                <a:solidFill>
                  <a:srgbClr val="F8C133"/>
                </a:solidFill>
                <a:latin typeface="Bookman Old Style"/>
                <a:cs typeface="Bookman Old Style"/>
              </a:rPr>
              <a:t>the view of poverty as a uniform experience. </a:t>
            </a:r>
            <a:r>
              <a:rPr lang="en-US" sz="9600" dirty="0" smtClean="0">
                <a:solidFill>
                  <a:srgbClr val="F8C133"/>
                </a:solidFill>
                <a:latin typeface="Bookman Old Style"/>
                <a:cs typeface="Bookman Old Style"/>
              </a:rPr>
              <a:t/>
            </a:r>
            <a:br>
              <a:rPr lang="en-US" sz="9600" dirty="0" smtClean="0">
                <a:solidFill>
                  <a:srgbClr val="F8C133"/>
                </a:solidFill>
                <a:latin typeface="Bookman Old Style"/>
                <a:cs typeface="Bookman Old Style"/>
              </a:rPr>
            </a:br>
            <a:r>
              <a:rPr lang="en-US" sz="9600" dirty="0" smtClean="0">
                <a:solidFill>
                  <a:srgbClr val="F8C133"/>
                </a:solidFill>
                <a:latin typeface="Bookman Old Style"/>
                <a:cs typeface="Bookman Old Style"/>
              </a:rPr>
              <a:t> </a:t>
            </a:r>
            <a:br>
              <a:rPr lang="en-US" sz="9600" dirty="0" smtClean="0">
                <a:solidFill>
                  <a:srgbClr val="F8C133"/>
                </a:solidFill>
                <a:latin typeface="Bookman Old Style"/>
                <a:cs typeface="Bookman Old Style"/>
              </a:rPr>
            </a:br>
            <a:r>
              <a:rPr lang="en-US" sz="9600" dirty="0" smtClean="0">
                <a:solidFill>
                  <a:srgbClr val="F8C133"/>
                </a:solidFill>
                <a:latin typeface="Bookman Old Style"/>
                <a:cs typeface="Bookman Old Style"/>
              </a:rPr>
              <a:t>Can </a:t>
            </a:r>
            <a:r>
              <a:rPr lang="en-US" sz="9600" dirty="0">
                <a:solidFill>
                  <a:srgbClr val="F8C133"/>
                </a:solidFill>
                <a:latin typeface="Bookman Old Style"/>
                <a:cs typeface="Bookman Old Style"/>
              </a:rPr>
              <a:t>help communities and public </a:t>
            </a:r>
            <a:r>
              <a:rPr lang="en-US" sz="9600" dirty="0" smtClean="0">
                <a:solidFill>
                  <a:srgbClr val="F8C133"/>
                </a:solidFill>
                <a:latin typeface="Bookman Old Style"/>
                <a:cs typeface="Bookman Old Style"/>
              </a:rPr>
              <a:t>officials to:</a:t>
            </a:r>
            <a:br>
              <a:rPr lang="en-US" sz="9600" dirty="0" smtClean="0">
                <a:solidFill>
                  <a:srgbClr val="F8C133"/>
                </a:solidFill>
                <a:latin typeface="Bookman Old Style"/>
                <a:cs typeface="Bookman Old Style"/>
              </a:rPr>
            </a:br>
            <a:r>
              <a:rPr lang="en-US" sz="9600" dirty="0" smtClean="0">
                <a:solidFill>
                  <a:srgbClr val="F8C133"/>
                </a:solidFill>
                <a:latin typeface="Bookman Old Style"/>
                <a:cs typeface="Bookman Old Style"/>
              </a:rPr>
              <a:t> 	</a:t>
            </a:r>
            <a:br>
              <a:rPr lang="en-US" sz="9600" dirty="0" smtClean="0">
                <a:solidFill>
                  <a:srgbClr val="F8C133"/>
                </a:solidFill>
                <a:latin typeface="Bookman Old Style"/>
                <a:cs typeface="Bookman Old Style"/>
              </a:rPr>
            </a:br>
            <a:r>
              <a:rPr lang="en-US" sz="9600" dirty="0" smtClean="0">
                <a:solidFill>
                  <a:srgbClr val="F8C133"/>
                </a:solidFill>
                <a:latin typeface="Bookman Old Style"/>
                <a:cs typeface="Bookman Old Style"/>
              </a:rPr>
              <a:t>  	Unpack </a:t>
            </a:r>
            <a:r>
              <a:rPr lang="en-US" sz="9600" dirty="0">
                <a:solidFill>
                  <a:srgbClr val="F8C133"/>
                </a:solidFill>
                <a:latin typeface="Bookman Old Style"/>
                <a:cs typeface="Bookman Old Style"/>
              </a:rPr>
              <a:t>poverty in the context of </a:t>
            </a:r>
            <a:r>
              <a:rPr lang="en-US" sz="9600" dirty="0" smtClean="0">
                <a:solidFill>
                  <a:srgbClr val="F8C133"/>
                </a:solidFill>
                <a:latin typeface="Bookman Old Style"/>
                <a:cs typeface="Bookman Old Style"/>
              </a:rPr>
              <a:t>place</a:t>
            </a:r>
            <a:br>
              <a:rPr lang="en-US" sz="9600" dirty="0" smtClean="0">
                <a:solidFill>
                  <a:srgbClr val="F8C133"/>
                </a:solidFill>
                <a:latin typeface="Bookman Old Style"/>
                <a:cs typeface="Bookman Old Style"/>
              </a:rPr>
            </a:br>
            <a:r>
              <a:rPr lang="en-US" sz="9600" dirty="0" smtClean="0">
                <a:solidFill>
                  <a:srgbClr val="F8C133"/>
                </a:solidFill>
                <a:latin typeface="Bookman Old Style"/>
                <a:cs typeface="Bookman Old Style"/>
              </a:rPr>
              <a:t/>
            </a:r>
            <a:br>
              <a:rPr lang="en-US" sz="9600" dirty="0" smtClean="0">
                <a:solidFill>
                  <a:srgbClr val="F8C133"/>
                </a:solidFill>
                <a:latin typeface="Bookman Old Style"/>
                <a:cs typeface="Bookman Old Style"/>
              </a:rPr>
            </a:br>
            <a:r>
              <a:rPr lang="en-US" sz="9600" dirty="0" smtClean="0">
                <a:solidFill>
                  <a:srgbClr val="F8C133"/>
                </a:solidFill>
                <a:latin typeface="Bookman Old Style"/>
                <a:cs typeface="Bookman Old Style"/>
              </a:rPr>
              <a:t>   	Understand </a:t>
            </a:r>
            <a:r>
              <a:rPr lang="en-US" sz="9600" dirty="0">
                <a:solidFill>
                  <a:srgbClr val="F8C133"/>
                </a:solidFill>
                <a:latin typeface="Bookman Old Style"/>
                <a:cs typeface="Bookman Old Style"/>
              </a:rPr>
              <a:t>how community loss varies by </a:t>
            </a:r>
            <a:r>
              <a:rPr lang="en-US" sz="9600" dirty="0" smtClean="0">
                <a:solidFill>
                  <a:srgbClr val="F8C133"/>
                </a:solidFill>
                <a:latin typeface="Bookman Old Style"/>
                <a:cs typeface="Bookman Old Style"/>
              </a:rPr>
              <a:t/>
            </a:r>
            <a:br>
              <a:rPr lang="en-US" sz="9600" dirty="0" smtClean="0">
                <a:solidFill>
                  <a:srgbClr val="F8C133"/>
                </a:solidFill>
                <a:latin typeface="Bookman Old Style"/>
                <a:cs typeface="Bookman Old Style"/>
              </a:rPr>
            </a:br>
            <a:r>
              <a:rPr lang="en-US" sz="9600" dirty="0" smtClean="0">
                <a:solidFill>
                  <a:srgbClr val="F8C133"/>
                </a:solidFill>
                <a:latin typeface="Bookman Old Style"/>
                <a:cs typeface="Bookman Old Style"/>
              </a:rPr>
              <a:t> 	 geography </a:t>
            </a:r>
            <a:r>
              <a:rPr lang="en-US" sz="9600" dirty="0">
                <a:solidFill>
                  <a:srgbClr val="F8C133"/>
                </a:solidFill>
                <a:latin typeface="Bookman Old Style"/>
                <a:cs typeface="Bookman Old Style"/>
              </a:rPr>
              <a:t>&amp;</a:t>
            </a:r>
            <a:r>
              <a:rPr lang="en-US" sz="9600" dirty="0" smtClean="0">
                <a:solidFill>
                  <a:srgbClr val="F8C133"/>
                </a:solidFill>
                <a:latin typeface="Bookman Old Style"/>
                <a:cs typeface="Bookman Old Style"/>
              </a:rPr>
              <a:t> demographics (place &amp; persons)</a:t>
            </a:r>
            <a:br>
              <a:rPr lang="en-US" sz="9600" dirty="0" smtClean="0">
                <a:solidFill>
                  <a:srgbClr val="F8C133"/>
                </a:solidFill>
                <a:latin typeface="Bookman Old Style"/>
                <a:cs typeface="Bookman Old Style"/>
              </a:rPr>
            </a:br>
            <a:r>
              <a:rPr lang="en-US" sz="9600" dirty="0" smtClean="0">
                <a:solidFill>
                  <a:srgbClr val="F8C133"/>
                </a:solidFill>
                <a:latin typeface="Bookman Old Style"/>
                <a:cs typeface="Bookman Old Style"/>
              </a:rPr>
              <a:t> 	</a:t>
            </a:r>
            <a:br>
              <a:rPr lang="en-US" sz="9600" dirty="0" smtClean="0">
                <a:solidFill>
                  <a:srgbClr val="F8C133"/>
                </a:solidFill>
                <a:latin typeface="Bookman Old Style"/>
                <a:cs typeface="Bookman Old Style"/>
              </a:rPr>
            </a:br>
            <a:r>
              <a:rPr lang="en-US" sz="9600" dirty="0" smtClean="0">
                <a:solidFill>
                  <a:srgbClr val="F8C133"/>
                </a:solidFill>
                <a:latin typeface="Bookman Old Style"/>
                <a:cs typeface="Bookman Old Style"/>
              </a:rPr>
              <a:t>	Work </a:t>
            </a:r>
            <a:r>
              <a:rPr lang="en-US" sz="9600" dirty="0">
                <a:solidFill>
                  <a:srgbClr val="F8C133"/>
                </a:solidFill>
                <a:latin typeface="Bookman Old Style"/>
                <a:cs typeface="Bookman Old Style"/>
              </a:rPr>
              <a:t>together </a:t>
            </a:r>
            <a:r>
              <a:rPr lang="en-US" sz="9600" dirty="0" smtClean="0">
                <a:solidFill>
                  <a:srgbClr val="F8C133"/>
                </a:solidFill>
                <a:latin typeface="Bookman Old Style"/>
                <a:cs typeface="Bookman Old Style"/>
              </a:rPr>
              <a:t>to fine</a:t>
            </a:r>
            <a:r>
              <a:rPr lang="en-US" sz="9600" dirty="0">
                <a:solidFill>
                  <a:srgbClr val="F8C133"/>
                </a:solidFill>
                <a:latin typeface="Bookman Old Style"/>
                <a:cs typeface="Bookman Old Style"/>
              </a:rPr>
              <a:t>-tune </a:t>
            </a:r>
            <a:r>
              <a:rPr lang="en-US" sz="9600" dirty="0" smtClean="0">
                <a:solidFill>
                  <a:srgbClr val="F8C133"/>
                </a:solidFill>
                <a:latin typeface="Bookman Old Style"/>
                <a:cs typeface="Bookman Old Style"/>
              </a:rPr>
              <a:t>intervention</a:t>
            </a:r>
            <a:r>
              <a:rPr lang="en-US" sz="9600" dirty="0">
                <a:solidFill>
                  <a:srgbClr val="F8C133"/>
                </a:solidFill>
                <a:latin typeface="Bookman Old Style"/>
                <a:cs typeface="Bookman Old Style"/>
              </a:rPr>
              <a:t> </a:t>
            </a:r>
            <a:r>
              <a:rPr lang="en-US" sz="9600" dirty="0" smtClean="0">
                <a:solidFill>
                  <a:srgbClr val="F8C133"/>
                </a:solidFill>
                <a:latin typeface="Bookman Old Style"/>
                <a:cs typeface="Bookman Old Style"/>
              </a:rPr>
              <a:t>for </a:t>
            </a:r>
            <a:br>
              <a:rPr lang="en-US" sz="9600" dirty="0" smtClean="0">
                <a:solidFill>
                  <a:srgbClr val="F8C133"/>
                </a:solidFill>
                <a:latin typeface="Bookman Old Style"/>
                <a:cs typeface="Bookman Old Style"/>
              </a:rPr>
            </a:br>
            <a:r>
              <a:rPr lang="en-US" sz="9600" dirty="0" smtClean="0">
                <a:solidFill>
                  <a:srgbClr val="F8C133"/>
                </a:solidFill>
                <a:latin typeface="Bookman Old Style"/>
                <a:cs typeface="Bookman Old Style"/>
              </a:rPr>
              <a:t> 	change  based </a:t>
            </a:r>
            <a:r>
              <a:rPr lang="en-US" sz="9600" dirty="0">
                <a:solidFill>
                  <a:srgbClr val="F8C133"/>
                </a:solidFill>
                <a:latin typeface="Bookman Old Style"/>
                <a:cs typeface="Bookman Old Style"/>
              </a:rPr>
              <a:t>on actual community </a:t>
            </a:r>
            <a:r>
              <a:rPr lang="en-US" sz="9600" dirty="0" smtClean="0">
                <a:solidFill>
                  <a:srgbClr val="F8C133"/>
                </a:solidFill>
                <a:latin typeface="Bookman Old Style"/>
                <a:cs typeface="Bookman Old Style"/>
              </a:rPr>
              <a:t>needs</a:t>
            </a:r>
            <a:r>
              <a:rPr lang="en-US" sz="9600" dirty="0">
                <a:solidFill>
                  <a:srgbClr val="F8C133"/>
                </a:solidFill>
                <a:effectLst>
                  <a:outerShdw blurRad="38100" dist="38100" dir="2700000" algn="tl">
                    <a:srgbClr val="000000">
                      <a:alpha val="43137"/>
                    </a:srgbClr>
                  </a:outerShdw>
                </a:effectLst>
                <a:latin typeface="Bookman Old Style"/>
                <a:cs typeface="Bookman Old Style"/>
              </a:rPr>
              <a:t>.</a:t>
            </a:r>
            <a:r>
              <a:rPr lang="en-US" dirty="0" smtClean="0">
                <a:solidFill>
                  <a:srgbClr val="F8C133"/>
                </a:solidFill>
                <a:effectLst>
                  <a:outerShdw blurRad="38100" dist="38100" dir="2700000" algn="tl">
                    <a:srgbClr val="000000">
                      <a:alpha val="43137"/>
                    </a:srgbClr>
                  </a:outerShdw>
                </a:effectLst>
              </a:rPr>
              <a:t>.</a:t>
            </a:r>
            <a:endParaRPr lang="en-US" i="1" dirty="0">
              <a:solidFill>
                <a:srgbClr val="F8C133"/>
              </a:solidFill>
              <a:effectLst>
                <a:outerShdw blurRad="38100" dist="38100" dir="2700000" algn="tl">
                  <a:srgbClr val="000000">
                    <a:alpha val="43137"/>
                  </a:srgbClr>
                </a:outerShdw>
              </a:effectLst>
            </a:endParaRPr>
          </a:p>
          <a:p>
            <a:pPr marL="0" indent="0">
              <a:buNone/>
            </a:pPr>
            <a:r>
              <a:rPr lang="en-US" dirty="0" smtClean="0"/>
              <a:t> 	</a:t>
            </a:r>
            <a:endParaRPr lang="en-US" dirty="0"/>
          </a:p>
        </p:txBody>
      </p:sp>
      <p:sp>
        <p:nvSpPr>
          <p:cNvPr id="4" name="Slide Number Placeholder 3"/>
          <p:cNvSpPr>
            <a:spLocks noGrp="1"/>
          </p:cNvSpPr>
          <p:nvPr>
            <p:ph type="sldNum" sz="quarter" idx="12"/>
          </p:nvPr>
        </p:nvSpPr>
        <p:spPr>
          <a:xfrm>
            <a:off x="8204200" y="6356350"/>
            <a:ext cx="660400" cy="365125"/>
          </a:xfrm>
        </p:spPr>
        <p:txBody>
          <a:bodyPr/>
          <a:lstStyle/>
          <a:p>
            <a:fld id="{13334015-3392-46AB-B794-589A2D32035D}" type="slidenum">
              <a:rPr lang="en-US" smtClean="0"/>
              <a:t>12</a:t>
            </a:fld>
            <a:endParaRPr lang="en-US" dirty="0"/>
          </a:p>
        </p:txBody>
      </p:sp>
    </p:spTree>
    <p:extLst>
      <p:ext uri="{BB962C8B-B14F-4D97-AF65-F5344CB8AC3E}">
        <p14:creationId xmlns:p14="http://schemas.microsoft.com/office/powerpoint/2010/main" val="6619984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1" y="-165100"/>
            <a:ext cx="8102600" cy="1816100"/>
          </a:xfrm>
        </p:spPr>
        <p:txBody>
          <a:bodyPr>
            <a:normAutofit/>
          </a:bodyPr>
          <a:lstStyle/>
          <a:p>
            <a:pPr algn="r"/>
            <a:r>
              <a:rPr lang="en-US" sz="3600" b="1" dirty="0">
                <a:solidFill>
                  <a:srgbClr val="008000"/>
                </a:solidFill>
              </a:rPr>
              <a:t>The </a:t>
            </a:r>
            <a:r>
              <a:rPr lang="en-US" sz="3600" b="1" dirty="0" smtClean="0">
                <a:solidFill>
                  <a:srgbClr val="008000"/>
                </a:solidFill>
              </a:rPr>
              <a:t>Community </a:t>
            </a:r>
            <a:r>
              <a:rPr lang="en-US" sz="3600" b="1" dirty="0">
                <a:solidFill>
                  <a:srgbClr val="008000"/>
                </a:solidFill>
              </a:rPr>
              <a:t>Loss Index </a:t>
            </a:r>
            <a:r>
              <a:rPr lang="en-US" sz="3600" b="1" dirty="0" smtClean="0">
                <a:solidFill>
                  <a:srgbClr val="008000"/>
                </a:solidFill>
              </a:rPr>
              <a:t>(CLI): </a:t>
            </a:r>
            <a:br>
              <a:rPr lang="en-US" sz="3600" b="1" dirty="0" smtClean="0">
                <a:solidFill>
                  <a:srgbClr val="008000"/>
                </a:solidFill>
              </a:rPr>
            </a:br>
            <a:r>
              <a:rPr lang="en-US" sz="3600" b="1" dirty="0" smtClean="0">
                <a:solidFill>
                  <a:srgbClr val="008000"/>
                </a:solidFill>
              </a:rPr>
              <a:t>A New Social Indicator</a:t>
            </a:r>
            <a:endParaRPr lang="en-US" b="1" dirty="0">
              <a:solidFill>
                <a:srgbClr val="008000"/>
              </a:solidFill>
            </a:endParaRPr>
          </a:p>
        </p:txBody>
      </p:sp>
      <p:sp>
        <p:nvSpPr>
          <p:cNvPr id="3" name="Content Placeholder 2"/>
          <p:cNvSpPr>
            <a:spLocks noGrp="1"/>
          </p:cNvSpPr>
          <p:nvPr>
            <p:ph idx="1"/>
          </p:nvPr>
        </p:nvSpPr>
        <p:spPr>
          <a:xfrm>
            <a:off x="628651" y="2146300"/>
            <a:ext cx="7886700" cy="4152899"/>
          </a:xfrm>
        </p:spPr>
        <p:txBody>
          <a:bodyPr>
            <a:normAutofit fontScale="92500" lnSpcReduction="20000"/>
          </a:bodyPr>
          <a:lstStyle/>
          <a:p>
            <a:pPr marL="0" indent="0">
              <a:buNone/>
            </a:pPr>
            <a:r>
              <a:rPr lang="en-US" sz="3600" dirty="0" smtClean="0">
                <a:solidFill>
                  <a:srgbClr val="FF6600"/>
                </a:solidFill>
              </a:rPr>
              <a:t>Place Matters: </a:t>
            </a:r>
            <a:r>
              <a:rPr lang="en-US" sz="3600" dirty="0">
                <a:solidFill>
                  <a:srgbClr val="FF6600"/>
                </a:solidFill>
              </a:rPr>
              <a:t/>
            </a:r>
            <a:br>
              <a:rPr lang="en-US" sz="3600" dirty="0">
                <a:solidFill>
                  <a:srgbClr val="FF6600"/>
                </a:solidFill>
              </a:rPr>
            </a:br>
            <a:r>
              <a:rPr lang="en-US" sz="3600" dirty="0">
                <a:solidFill>
                  <a:srgbClr val="FF6600"/>
                </a:solidFill>
              </a:rPr>
              <a:t/>
            </a:r>
            <a:br>
              <a:rPr lang="en-US" sz="3600" dirty="0">
                <a:solidFill>
                  <a:srgbClr val="FF6600"/>
                </a:solidFill>
              </a:rPr>
            </a:br>
            <a:r>
              <a:rPr lang="en-US" sz="3600" dirty="0" smtClean="0">
                <a:solidFill>
                  <a:srgbClr val="F8C133"/>
                </a:solidFill>
              </a:rPr>
              <a:t>CLI recognizes the role </a:t>
            </a:r>
            <a:r>
              <a:rPr lang="en-US" sz="3600" dirty="0">
                <a:solidFill>
                  <a:srgbClr val="F8C133"/>
                </a:solidFill>
              </a:rPr>
              <a:t>of  “place” as an aggregator of individual </a:t>
            </a:r>
            <a:r>
              <a:rPr lang="en-US" sz="3600" dirty="0" smtClean="0">
                <a:solidFill>
                  <a:srgbClr val="F8C133"/>
                </a:solidFill>
              </a:rPr>
              <a:t>experiences. </a:t>
            </a:r>
            <a:r>
              <a:rPr lang="en-US" sz="3600" dirty="0">
                <a:solidFill>
                  <a:srgbClr val="F8C133"/>
                </a:solidFill>
              </a:rPr>
              <a:t/>
            </a:r>
            <a:br>
              <a:rPr lang="en-US" sz="3600" dirty="0">
                <a:solidFill>
                  <a:srgbClr val="F8C133"/>
                </a:solidFill>
              </a:rPr>
            </a:br>
            <a:r>
              <a:rPr lang="en-US" sz="3600" dirty="0" smtClean="0">
                <a:solidFill>
                  <a:srgbClr val="F8C133"/>
                </a:solidFill>
              </a:rPr>
              <a:t/>
            </a:r>
            <a:br>
              <a:rPr lang="en-US" sz="3600" dirty="0" smtClean="0">
                <a:solidFill>
                  <a:srgbClr val="F8C133"/>
                </a:solidFill>
              </a:rPr>
            </a:br>
            <a:r>
              <a:rPr lang="en-US" sz="3600" dirty="0" smtClean="0">
                <a:solidFill>
                  <a:srgbClr val="F8C133"/>
                </a:solidFill>
              </a:rPr>
              <a:t>Helps us to understand what </a:t>
            </a:r>
            <a:r>
              <a:rPr lang="en-US" sz="3600" dirty="0">
                <a:solidFill>
                  <a:srgbClr val="F8C133"/>
                </a:solidFill>
              </a:rPr>
              <a:t>happens when large numbers of people living in close proximity regularly suffer multiple, persist losses at the same </a:t>
            </a:r>
            <a:r>
              <a:rPr lang="en-US" sz="3600" dirty="0" smtClean="0">
                <a:solidFill>
                  <a:srgbClr val="F8C133"/>
                </a:solidFill>
              </a:rPr>
              <a:t>time</a:t>
            </a:r>
            <a:r>
              <a:rPr lang="en-US" dirty="0" smtClean="0">
                <a:solidFill>
                  <a:schemeClr val="accent1">
                    <a:lumMod val="60000"/>
                    <a:lumOff val="40000"/>
                  </a:schemeClr>
                </a:solidFill>
              </a:rPr>
              <a:t>.</a:t>
            </a:r>
            <a:endParaRPr lang="en-US" dirty="0">
              <a:solidFill>
                <a:schemeClr val="accent1">
                  <a:lumMod val="60000"/>
                  <a:lumOff val="40000"/>
                </a:schemeClr>
              </a:solidFill>
            </a:endParaRPr>
          </a:p>
          <a:p>
            <a:pPr marL="0" indent="0">
              <a:buNone/>
            </a:pPr>
            <a:endParaRPr lang="en-US" dirty="0"/>
          </a:p>
        </p:txBody>
      </p:sp>
      <p:sp>
        <p:nvSpPr>
          <p:cNvPr id="4" name="Slide Number Placeholder 3"/>
          <p:cNvSpPr>
            <a:spLocks noGrp="1"/>
          </p:cNvSpPr>
          <p:nvPr>
            <p:ph type="sldNum" sz="quarter" idx="12"/>
          </p:nvPr>
        </p:nvSpPr>
        <p:spPr>
          <a:xfrm>
            <a:off x="7823200" y="6356350"/>
            <a:ext cx="558800" cy="365125"/>
          </a:xfrm>
        </p:spPr>
        <p:txBody>
          <a:bodyPr/>
          <a:lstStyle/>
          <a:p>
            <a:fld id="{13334015-3392-46AB-B794-589A2D32035D}" type="slidenum">
              <a:rPr lang="en-US" smtClean="0"/>
              <a:t>2</a:t>
            </a:fld>
            <a:endParaRPr lang="en-US" dirty="0"/>
          </a:p>
        </p:txBody>
      </p:sp>
    </p:spTree>
    <p:extLst>
      <p:ext uri="{BB962C8B-B14F-4D97-AF65-F5344CB8AC3E}">
        <p14:creationId xmlns:p14="http://schemas.microsoft.com/office/powerpoint/2010/main" val="19445696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254032"/>
          </a:xfrm>
        </p:spPr>
        <p:txBody>
          <a:bodyPr/>
          <a:lstStyle/>
          <a:p>
            <a:pPr algn="r"/>
            <a:r>
              <a:rPr lang="en-US" b="1" dirty="0" smtClean="0">
                <a:solidFill>
                  <a:srgbClr val="008000"/>
                </a:solidFill>
              </a:rPr>
              <a:t>Unpacking Poverty</a:t>
            </a:r>
            <a:endParaRPr lang="en-US" b="1" dirty="0">
              <a:solidFill>
                <a:srgbClr val="008000"/>
              </a:solidFill>
            </a:endParaRPr>
          </a:p>
        </p:txBody>
      </p:sp>
      <p:sp>
        <p:nvSpPr>
          <p:cNvPr id="3" name="Content Placeholder 2"/>
          <p:cNvSpPr>
            <a:spLocks noGrp="1"/>
          </p:cNvSpPr>
          <p:nvPr>
            <p:ph idx="1"/>
          </p:nvPr>
        </p:nvSpPr>
        <p:spPr>
          <a:xfrm>
            <a:off x="765174" y="1752600"/>
            <a:ext cx="7883525" cy="4838700"/>
          </a:xfrm>
        </p:spPr>
        <p:txBody>
          <a:bodyPr>
            <a:noAutofit/>
          </a:bodyPr>
          <a:lstStyle/>
          <a:p>
            <a:pPr marL="0" indent="0">
              <a:buNone/>
            </a:pPr>
            <a:r>
              <a:rPr lang="en-US" dirty="0" smtClean="0">
                <a:solidFill>
                  <a:srgbClr val="FF6600"/>
                </a:solidFill>
                <a:latin typeface="Times New Roman"/>
                <a:cs typeface="Times New Roman"/>
              </a:rPr>
              <a:t>Why are health and social problems concentrated in some but not other neighborhoods? </a:t>
            </a:r>
            <a:r>
              <a:rPr lang="en-US" dirty="0" smtClean="0">
                <a:latin typeface="Times New Roman"/>
                <a:cs typeface="Times New Roman"/>
              </a:rPr>
              <a:t/>
            </a:r>
            <a:br>
              <a:rPr lang="en-US" dirty="0" smtClean="0">
                <a:latin typeface="Times New Roman"/>
                <a:cs typeface="Times New Roman"/>
              </a:rPr>
            </a:br>
            <a:r>
              <a:rPr lang="en-US" dirty="0" smtClean="0">
                <a:latin typeface="Times New Roman"/>
                <a:cs typeface="Times New Roman"/>
              </a:rPr>
              <a:t/>
            </a:r>
            <a:br>
              <a:rPr lang="en-US" dirty="0" smtClean="0">
                <a:latin typeface="Times New Roman"/>
                <a:cs typeface="Times New Roman"/>
              </a:rPr>
            </a:br>
            <a:r>
              <a:rPr lang="en-US" dirty="0" smtClean="0">
                <a:latin typeface="Times New Roman"/>
                <a:cs typeface="Times New Roman"/>
              </a:rPr>
              <a:t> 	</a:t>
            </a:r>
            <a:r>
              <a:rPr lang="en-US" dirty="0" smtClean="0">
                <a:solidFill>
                  <a:srgbClr val="FFF3CB"/>
                </a:solidFill>
                <a:latin typeface="Times New Roman"/>
                <a:cs typeface="Times New Roman"/>
              </a:rPr>
              <a:t>1. The Behavior of the Residents</a:t>
            </a:r>
            <a:br>
              <a:rPr lang="en-US" dirty="0" smtClean="0">
                <a:solidFill>
                  <a:srgbClr val="FFF3CB"/>
                </a:solidFill>
                <a:latin typeface="Times New Roman"/>
                <a:cs typeface="Times New Roman"/>
              </a:rPr>
            </a:br>
            <a:r>
              <a:rPr lang="en-US" dirty="0">
                <a:solidFill>
                  <a:srgbClr val="FFF3CB"/>
                </a:solidFill>
                <a:latin typeface="Times New Roman"/>
                <a:cs typeface="Times New Roman"/>
              </a:rPr>
              <a:t> </a:t>
            </a:r>
            <a:r>
              <a:rPr lang="en-US" dirty="0" smtClean="0">
                <a:solidFill>
                  <a:srgbClr val="FFF3CB"/>
                </a:solidFill>
                <a:latin typeface="Times New Roman"/>
                <a:cs typeface="Times New Roman"/>
              </a:rPr>
              <a:t> 			 vs. 	</a:t>
            </a:r>
            <a:br>
              <a:rPr lang="en-US" dirty="0" smtClean="0">
                <a:solidFill>
                  <a:srgbClr val="FFF3CB"/>
                </a:solidFill>
                <a:latin typeface="Times New Roman"/>
                <a:cs typeface="Times New Roman"/>
              </a:rPr>
            </a:br>
            <a:r>
              <a:rPr lang="en-US" dirty="0" smtClean="0">
                <a:solidFill>
                  <a:srgbClr val="FFF3CB"/>
                </a:solidFill>
                <a:latin typeface="Times New Roman"/>
                <a:cs typeface="Times New Roman"/>
              </a:rPr>
              <a:t>	2. High Poverty Rates in Poor Neighborhoods </a:t>
            </a:r>
            <a:br>
              <a:rPr lang="en-US" dirty="0" smtClean="0">
                <a:solidFill>
                  <a:srgbClr val="FFF3CB"/>
                </a:solidFill>
                <a:latin typeface="Times New Roman"/>
                <a:cs typeface="Times New Roman"/>
              </a:rPr>
            </a:br>
            <a:r>
              <a:rPr lang="en-US" dirty="0" smtClean="0">
                <a:solidFill>
                  <a:srgbClr val="FFF3CB"/>
                </a:solidFill>
                <a:latin typeface="Times New Roman"/>
                <a:cs typeface="Times New Roman"/>
              </a:rPr>
              <a:t> 	</a:t>
            </a:r>
            <a:br>
              <a:rPr lang="en-US" dirty="0" smtClean="0">
                <a:solidFill>
                  <a:srgbClr val="FFF3CB"/>
                </a:solidFill>
                <a:latin typeface="Times New Roman"/>
                <a:cs typeface="Times New Roman"/>
              </a:rPr>
            </a:br>
            <a:r>
              <a:rPr lang="en-US" dirty="0" smtClean="0">
                <a:solidFill>
                  <a:srgbClr val="F8C000"/>
                </a:solidFill>
                <a:latin typeface="Times New Roman"/>
                <a:cs typeface="Times New Roman"/>
              </a:rPr>
              <a:t>But what about poverty leads people to harm themselves or others? ( our definition of social problems)</a:t>
            </a:r>
          </a:p>
          <a:p>
            <a:pPr marL="0" indent="0">
              <a:buNone/>
            </a:pPr>
            <a:r>
              <a:rPr lang="en-US" dirty="0" smtClean="0">
                <a:solidFill>
                  <a:srgbClr val="F8C000"/>
                </a:solidFill>
                <a:latin typeface="Times New Roman"/>
                <a:cs typeface="Times New Roman"/>
              </a:rPr>
              <a:t>What is the pathway between adverse neighborhood conditions and the spatial concentration of  health and social problems</a:t>
            </a:r>
            <a:r>
              <a:rPr lang="en-US" dirty="0" smtClean="0">
                <a:solidFill>
                  <a:srgbClr val="FFDC62"/>
                </a:solidFill>
                <a:latin typeface="Times New Roman"/>
                <a:cs typeface="Times New Roman"/>
              </a:rPr>
              <a:t>? </a:t>
            </a:r>
            <a:endParaRPr lang="en-US" dirty="0">
              <a:solidFill>
                <a:srgbClr val="FFDC62"/>
              </a:solidFill>
              <a:latin typeface="Times New Roman"/>
              <a:cs typeface="Times New Roman"/>
            </a:endParaRPr>
          </a:p>
        </p:txBody>
      </p:sp>
      <p:sp>
        <p:nvSpPr>
          <p:cNvPr id="4" name="Slide Number Placeholder 3"/>
          <p:cNvSpPr>
            <a:spLocks noGrp="1"/>
          </p:cNvSpPr>
          <p:nvPr>
            <p:ph type="sldNum" sz="quarter" idx="12"/>
          </p:nvPr>
        </p:nvSpPr>
        <p:spPr>
          <a:xfrm>
            <a:off x="7962900" y="6356350"/>
            <a:ext cx="698500" cy="365125"/>
          </a:xfrm>
        </p:spPr>
        <p:txBody>
          <a:bodyPr/>
          <a:lstStyle/>
          <a:p>
            <a:fld id="{13334015-3392-46AB-B794-589A2D32035D}" type="slidenum">
              <a:rPr lang="en-US" smtClean="0"/>
              <a:t>3</a:t>
            </a:fld>
            <a:endParaRPr lang="en-US" dirty="0"/>
          </a:p>
        </p:txBody>
      </p:sp>
    </p:spTree>
    <p:extLst>
      <p:ext uri="{BB962C8B-B14F-4D97-AF65-F5344CB8AC3E}">
        <p14:creationId xmlns:p14="http://schemas.microsoft.com/office/powerpoint/2010/main" val="41154440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 </a:t>
            </a:r>
            <a:r>
              <a:rPr lang="en-US" dirty="0" smtClean="0">
                <a:solidFill>
                  <a:srgbClr val="008000"/>
                </a:solidFill>
              </a:rPr>
              <a:t>Stress as a Pathway</a:t>
            </a:r>
            <a:endParaRPr lang="en-US" dirty="0">
              <a:solidFill>
                <a:srgbClr val="008000"/>
              </a:solidFill>
            </a:endParaRPr>
          </a:p>
        </p:txBody>
      </p:sp>
      <p:sp>
        <p:nvSpPr>
          <p:cNvPr id="3" name="Content Placeholder 2"/>
          <p:cNvSpPr>
            <a:spLocks noGrp="1"/>
          </p:cNvSpPr>
          <p:nvPr>
            <p:ph idx="1"/>
          </p:nvPr>
        </p:nvSpPr>
        <p:spPr/>
        <p:txBody>
          <a:bodyPr/>
          <a:lstStyle/>
          <a:p>
            <a:pPr marL="0" indent="0">
              <a:buNone/>
            </a:pPr>
            <a:r>
              <a:rPr lang="en-US" i="1" u="sng" dirty="0" smtClean="0">
                <a:solidFill>
                  <a:srgbClr val="FF6600"/>
                </a:solidFill>
              </a:rPr>
              <a:t>Well Known</a:t>
            </a:r>
            <a:r>
              <a:rPr lang="en-US" i="1" dirty="0" smtClean="0">
                <a:solidFill>
                  <a:srgbClr val="F8C000"/>
                </a:solidFill>
              </a:rPr>
              <a:t>:</a:t>
            </a:r>
            <a:r>
              <a:rPr lang="en-US" i="1" dirty="0" smtClean="0"/>
              <a:t> </a:t>
            </a:r>
            <a:r>
              <a:rPr lang="en-US" dirty="0" smtClean="0">
                <a:solidFill>
                  <a:srgbClr val="F8C133"/>
                </a:solidFill>
              </a:rPr>
              <a:t>Exposure </a:t>
            </a:r>
            <a:r>
              <a:rPr lang="en-US" dirty="0">
                <a:solidFill>
                  <a:srgbClr val="F8C133"/>
                </a:solidFill>
              </a:rPr>
              <a:t>to severe loss </a:t>
            </a:r>
            <a:r>
              <a:rPr lang="en-US" dirty="0" smtClean="0">
                <a:solidFill>
                  <a:srgbClr val="F8C133"/>
                </a:solidFill>
              </a:rPr>
              <a:t>can </a:t>
            </a:r>
            <a:r>
              <a:rPr lang="en-US" dirty="0">
                <a:solidFill>
                  <a:srgbClr val="F8C133"/>
                </a:solidFill>
              </a:rPr>
              <a:t>create </a:t>
            </a:r>
            <a:r>
              <a:rPr lang="en-US" dirty="0" smtClean="0">
                <a:solidFill>
                  <a:srgbClr val="F8C133"/>
                </a:solidFill>
              </a:rPr>
              <a:t>health </a:t>
            </a:r>
            <a:r>
              <a:rPr lang="en-US" dirty="0">
                <a:solidFill>
                  <a:srgbClr val="F8C133"/>
                </a:solidFill>
              </a:rPr>
              <a:t>and social problems for individuals</a:t>
            </a:r>
            <a:r>
              <a:rPr lang="en-US" i="1" dirty="0" smtClean="0">
                <a:solidFill>
                  <a:srgbClr val="F8C133"/>
                </a:solidFill>
              </a:rPr>
              <a:t>.</a:t>
            </a:r>
            <a:br>
              <a:rPr lang="en-US" i="1" dirty="0" smtClean="0">
                <a:solidFill>
                  <a:srgbClr val="F8C133"/>
                </a:solidFill>
              </a:rPr>
            </a:br>
            <a:r>
              <a:rPr lang="en-US" i="1" dirty="0" smtClean="0">
                <a:solidFill>
                  <a:srgbClr val="F8C133"/>
                </a:solidFill>
              </a:rPr>
              <a:t/>
            </a:r>
            <a:br>
              <a:rPr lang="en-US" i="1" dirty="0" smtClean="0">
                <a:solidFill>
                  <a:srgbClr val="F8C133"/>
                </a:solidFill>
              </a:rPr>
            </a:br>
            <a:r>
              <a:rPr lang="en-US" i="1" u="sng" dirty="0" smtClean="0">
                <a:solidFill>
                  <a:srgbClr val="FF6600"/>
                </a:solidFill>
              </a:rPr>
              <a:t>Less Well Known</a:t>
            </a:r>
            <a:r>
              <a:rPr lang="en-US" i="1" dirty="0" smtClean="0">
                <a:solidFill>
                  <a:srgbClr val="F8C000"/>
                </a:solidFill>
              </a:rPr>
              <a:t>:</a:t>
            </a:r>
            <a:r>
              <a:rPr lang="en-US" i="1" dirty="0" smtClean="0"/>
              <a:t> </a:t>
            </a:r>
            <a:r>
              <a:rPr lang="en-US" dirty="0">
                <a:solidFill>
                  <a:srgbClr val="F8C133"/>
                </a:solidFill>
              </a:rPr>
              <a:t>W</a:t>
            </a:r>
            <a:r>
              <a:rPr lang="en-US" dirty="0" smtClean="0">
                <a:solidFill>
                  <a:srgbClr val="F8C133"/>
                </a:solidFill>
              </a:rPr>
              <a:t>hat </a:t>
            </a:r>
            <a:r>
              <a:rPr lang="en-US" dirty="0">
                <a:solidFill>
                  <a:srgbClr val="F8C133"/>
                </a:solidFill>
              </a:rPr>
              <a:t>happens to communities in which large numbers of people living in close proximity regularly suffer </a:t>
            </a:r>
            <a:r>
              <a:rPr lang="en-US" dirty="0" smtClean="0">
                <a:solidFill>
                  <a:srgbClr val="F8C133"/>
                </a:solidFill>
              </a:rPr>
              <a:t>multiple resource </a:t>
            </a:r>
            <a:r>
              <a:rPr lang="en-US" dirty="0">
                <a:solidFill>
                  <a:srgbClr val="F8C133"/>
                </a:solidFill>
              </a:rPr>
              <a:t>losses </a:t>
            </a:r>
            <a:r>
              <a:rPr lang="en-US" dirty="0" smtClean="0">
                <a:solidFill>
                  <a:srgbClr val="F8C133"/>
                </a:solidFill>
              </a:rPr>
              <a:t> at the same time.</a:t>
            </a:r>
            <a:br>
              <a:rPr lang="en-US" dirty="0" smtClean="0">
                <a:solidFill>
                  <a:srgbClr val="F8C133"/>
                </a:solidFill>
              </a:rPr>
            </a:br>
            <a:r>
              <a:rPr lang="en-US" dirty="0" smtClean="0">
                <a:solidFill>
                  <a:srgbClr val="F8C133"/>
                </a:solidFill>
              </a:rPr>
              <a:t/>
            </a:r>
            <a:br>
              <a:rPr lang="en-US" dirty="0" smtClean="0">
                <a:solidFill>
                  <a:srgbClr val="F8C133"/>
                </a:solidFill>
              </a:rPr>
            </a:br>
            <a:r>
              <a:rPr lang="en-US" i="1" u="sng" dirty="0" smtClean="0">
                <a:solidFill>
                  <a:srgbClr val="FF0000"/>
                </a:solidFill>
              </a:rPr>
              <a:t>The CLI Corrective</a:t>
            </a:r>
            <a:r>
              <a:rPr lang="en-US" dirty="0">
                <a:solidFill>
                  <a:srgbClr val="F8C133"/>
                </a:solidFill>
              </a:rPr>
              <a:t>:</a:t>
            </a:r>
            <a:r>
              <a:rPr lang="en-US" dirty="0" smtClean="0">
                <a:solidFill>
                  <a:srgbClr val="F8C133"/>
                </a:solidFill>
              </a:rPr>
              <a:t> </a:t>
            </a:r>
            <a:r>
              <a:rPr lang="en-US" dirty="0">
                <a:solidFill>
                  <a:srgbClr val="F8C133"/>
                </a:solidFill>
              </a:rPr>
              <a:t> </a:t>
            </a:r>
            <a:r>
              <a:rPr lang="en-US" dirty="0" smtClean="0">
                <a:solidFill>
                  <a:srgbClr val="F8C133"/>
                </a:solidFill>
              </a:rPr>
              <a:t>Aggregates individual experiences, and helps to understand why heath and social problem amasses in certain areas. </a:t>
            </a:r>
            <a:endParaRPr lang="en-US" dirty="0">
              <a:solidFill>
                <a:srgbClr val="F8C133"/>
              </a:solidFill>
            </a:endParaRPr>
          </a:p>
        </p:txBody>
      </p:sp>
      <p:sp>
        <p:nvSpPr>
          <p:cNvPr id="4" name="Slide Number Placeholder 3"/>
          <p:cNvSpPr>
            <a:spLocks noGrp="1"/>
          </p:cNvSpPr>
          <p:nvPr>
            <p:ph type="sldNum" sz="quarter" idx="12"/>
          </p:nvPr>
        </p:nvSpPr>
        <p:spPr/>
        <p:txBody>
          <a:bodyPr/>
          <a:lstStyle/>
          <a:p>
            <a:fld id="{13334015-3392-46AB-B794-589A2D32035D}" type="slidenum">
              <a:rPr lang="en-US" smtClean="0"/>
              <a:t>4</a:t>
            </a:fld>
            <a:endParaRPr lang="en-US"/>
          </a:p>
        </p:txBody>
      </p:sp>
    </p:spTree>
    <p:extLst>
      <p:ext uri="{BB962C8B-B14F-4D97-AF65-F5344CB8AC3E}">
        <p14:creationId xmlns:p14="http://schemas.microsoft.com/office/powerpoint/2010/main" val="30940939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101600"/>
            <a:ext cx="7886700" cy="977899"/>
          </a:xfrm>
        </p:spPr>
        <p:txBody>
          <a:bodyPr>
            <a:normAutofit fontScale="90000"/>
          </a:bodyPr>
          <a:lstStyle/>
          <a:p>
            <a:pPr algn="r"/>
            <a:r>
              <a:rPr lang="en-US" dirty="0" smtClean="0">
                <a:solidFill>
                  <a:srgbClr val="008000"/>
                </a:solidFill>
              </a:rPr>
              <a:t>The Community Loss </a:t>
            </a:r>
            <a:br>
              <a:rPr lang="en-US" dirty="0" smtClean="0">
                <a:solidFill>
                  <a:srgbClr val="008000"/>
                </a:solidFill>
              </a:rPr>
            </a:br>
            <a:r>
              <a:rPr lang="en-US" dirty="0" smtClean="0">
                <a:solidFill>
                  <a:srgbClr val="008000"/>
                </a:solidFill>
              </a:rPr>
              <a:t>Index</a:t>
            </a:r>
            <a:endParaRPr lang="en-US" dirty="0">
              <a:solidFill>
                <a:srgbClr val="008000"/>
              </a:solidFill>
            </a:endParaRPr>
          </a:p>
        </p:txBody>
      </p:sp>
      <p:sp>
        <p:nvSpPr>
          <p:cNvPr id="3" name="Content Placeholder 2"/>
          <p:cNvSpPr>
            <a:spLocks noGrp="1"/>
          </p:cNvSpPr>
          <p:nvPr>
            <p:ph idx="1"/>
          </p:nvPr>
        </p:nvSpPr>
        <p:spPr>
          <a:xfrm>
            <a:off x="241300" y="1651000"/>
            <a:ext cx="8750300" cy="4864100"/>
          </a:xfrm>
        </p:spPr>
        <p:txBody>
          <a:bodyPr>
            <a:normAutofit fontScale="47500" lnSpcReduction="20000"/>
          </a:bodyPr>
          <a:lstStyle/>
          <a:p>
            <a:pPr marL="0" indent="0">
              <a:buNone/>
            </a:pPr>
            <a:r>
              <a:rPr lang="en-US" dirty="0" smtClean="0"/>
              <a:t> </a:t>
            </a:r>
            <a:br>
              <a:rPr lang="en-US" dirty="0" smtClean="0"/>
            </a:br>
            <a:r>
              <a:rPr lang="en-US" sz="5900" i="1" dirty="0" smtClean="0">
                <a:latin typeface="Times New Roman"/>
                <a:cs typeface="Times New Roman"/>
              </a:rPr>
              <a:t> </a:t>
            </a:r>
            <a:r>
              <a:rPr lang="en-US" sz="5900" dirty="0" smtClean="0">
                <a:solidFill>
                  <a:schemeClr val="accent2">
                    <a:lumMod val="40000"/>
                    <a:lumOff val="60000"/>
                  </a:schemeClr>
                </a:solidFill>
                <a:latin typeface="Times New Roman"/>
                <a:cs typeface="Times New Roman"/>
              </a:rPr>
              <a:t>I</a:t>
            </a:r>
            <a:r>
              <a:rPr lang="en-US" sz="5900" dirty="0" smtClean="0">
                <a:solidFill>
                  <a:srgbClr val="FFE796"/>
                </a:solidFill>
                <a:latin typeface="Times New Roman"/>
                <a:cs typeface="Times New Roman"/>
              </a:rPr>
              <a:t>. </a:t>
            </a:r>
            <a:r>
              <a:rPr lang="en-US" sz="5900" u="sng" dirty="0" smtClean="0">
                <a:solidFill>
                  <a:srgbClr val="FFE796"/>
                </a:solidFill>
                <a:latin typeface="Times New Roman"/>
                <a:cs typeface="Times New Roman"/>
              </a:rPr>
              <a:t>Loss </a:t>
            </a:r>
            <a:r>
              <a:rPr lang="en-US" sz="5900" u="sng" dirty="0">
                <a:solidFill>
                  <a:srgbClr val="FFE796"/>
                </a:solidFill>
                <a:latin typeface="Times New Roman"/>
                <a:cs typeface="Times New Roman"/>
              </a:rPr>
              <a:t>or </a:t>
            </a:r>
            <a:r>
              <a:rPr lang="en-US" sz="5900" u="sng" dirty="0" smtClean="0">
                <a:solidFill>
                  <a:srgbClr val="FFE796"/>
                </a:solidFill>
                <a:latin typeface="Times New Roman"/>
                <a:cs typeface="Times New Roman"/>
              </a:rPr>
              <a:t>Removal </a:t>
            </a:r>
            <a:r>
              <a:rPr lang="en-US" sz="5900" u="sng" dirty="0">
                <a:solidFill>
                  <a:srgbClr val="FFE796"/>
                </a:solidFill>
                <a:latin typeface="Times New Roman"/>
                <a:cs typeface="Times New Roman"/>
              </a:rPr>
              <a:t>of </a:t>
            </a:r>
            <a:r>
              <a:rPr lang="en-US" sz="5900" u="sng" dirty="0" smtClean="0">
                <a:solidFill>
                  <a:srgbClr val="FFE796"/>
                </a:solidFill>
                <a:latin typeface="Times New Roman"/>
                <a:cs typeface="Times New Roman"/>
              </a:rPr>
              <a:t>Household </a:t>
            </a:r>
            <a:r>
              <a:rPr lang="en-US" sz="5900" u="sng" dirty="0">
                <a:solidFill>
                  <a:srgbClr val="FFE796"/>
                </a:solidFill>
                <a:latin typeface="Times New Roman"/>
                <a:cs typeface="Times New Roman"/>
              </a:rPr>
              <a:t>M</a:t>
            </a:r>
            <a:r>
              <a:rPr lang="en-US" sz="5900" u="sng" dirty="0" smtClean="0">
                <a:solidFill>
                  <a:srgbClr val="FFE796"/>
                </a:solidFill>
                <a:latin typeface="Times New Roman"/>
                <a:cs typeface="Times New Roman"/>
              </a:rPr>
              <a:t>embers</a:t>
            </a:r>
            <a:r>
              <a:rPr lang="en-US" sz="5900" dirty="0" smtClean="0">
                <a:solidFill>
                  <a:srgbClr val="FFE796"/>
                </a:solidFill>
                <a:latin typeface="Times New Roman"/>
                <a:cs typeface="Times New Roman"/>
              </a:rPr>
              <a:t> due to </a:t>
            </a:r>
          </a:p>
          <a:p>
            <a:pPr marL="914400" lvl="2" indent="0">
              <a:buNone/>
            </a:pPr>
            <a:r>
              <a:rPr lang="en-US" sz="4500" i="1" dirty="0" smtClean="0">
                <a:solidFill>
                  <a:srgbClr val="FFE796"/>
                </a:solidFill>
                <a:latin typeface="Times New Roman"/>
                <a:cs typeface="Times New Roman"/>
              </a:rPr>
              <a:t> </a:t>
            </a:r>
            <a:r>
              <a:rPr lang="en-US" sz="4500" i="1" dirty="0">
                <a:solidFill>
                  <a:srgbClr val="FFE796"/>
                </a:solidFill>
                <a:latin typeface="Times New Roman"/>
                <a:cs typeface="Times New Roman"/>
              </a:rPr>
              <a:t/>
            </a:r>
            <a:br>
              <a:rPr lang="en-US" sz="4500" i="1" dirty="0">
                <a:solidFill>
                  <a:srgbClr val="FFE796"/>
                </a:solidFill>
                <a:latin typeface="Times New Roman"/>
                <a:cs typeface="Times New Roman"/>
              </a:rPr>
            </a:br>
            <a:r>
              <a:rPr lang="en-US" sz="5100" i="1" dirty="0">
                <a:solidFill>
                  <a:srgbClr val="FFE796"/>
                </a:solidFill>
                <a:latin typeface="Times New Roman"/>
                <a:cs typeface="Times New Roman"/>
              </a:rPr>
              <a:t>F</a:t>
            </a:r>
            <a:r>
              <a:rPr lang="en-US" sz="5100" i="1" dirty="0" smtClean="0">
                <a:solidFill>
                  <a:srgbClr val="FFE796"/>
                </a:solidFill>
                <a:latin typeface="Times New Roman"/>
                <a:cs typeface="Times New Roman"/>
              </a:rPr>
              <a:t>oster </a:t>
            </a:r>
            <a:r>
              <a:rPr lang="en-US" sz="5100" i="1" dirty="0">
                <a:solidFill>
                  <a:srgbClr val="FFE796"/>
                </a:solidFill>
                <a:latin typeface="Times New Roman"/>
                <a:cs typeface="Times New Roman"/>
              </a:rPr>
              <a:t>care </a:t>
            </a:r>
            <a:r>
              <a:rPr lang="en-US" sz="5100" i="1" dirty="0" smtClean="0">
                <a:solidFill>
                  <a:srgbClr val="FFE796"/>
                </a:solidFill>
                <a:latin typeface="Times New Roman"/>
                <a:cs typeface="Times New Roman"/>
              </a:rPr>
              <a:t>placement</a:t>
            </a:r>
            <a:br>
              <a:rPr lang="en-US" sz="5100" i="1" dirty="0" smtClean="0">
                <a:solidFill>
                  <a:srgbClr val="FFE796"/>
                </a:solidFill>
                <a:latin typeface="Times New Roman"/>
                <a:cs typeface="Times New Roman"/>
              </a:rPr>
            </a:br>
            <a:r>
              <a:rPr lang="en-US" sz="5100" i="1" dirty="0" smtClean="0">
                <a:solidFill>
                  <a:srgbClr val="FFE796"/>
                </a:solidFill>
                <a:latin typeface="Times New Roman"/>
                <a:cs typeface="Times New Roman"/>
              </a:rPr>
              <a:t>Incarceration</a:t>
            </a:r>
            <a:br>
              <a:rPr lang="en-US" sz="5100" i="1" dirty="0" smtClean="0">
                <a:solidFill>
                  <a:srgbClr val="FFE796"/>
                </a:solidFill>
                <a:latin typeface="Times New Roman"/>
                <a:cs typeface="Times New Roman"/>
              </a:rPr>
            </a:br>
            <a:r>
              <a:rPr lang="en-US" sz="5100" i="1" dirty="0" smtClean="0">
                <a:solidFill>
                  <a:srgbClr val="FFE796"/>
                </a:solidFill>
                <a:latin typeface="Times New Roman"/>
                <a:cs typeface="Times New Roman"/>
              </a:rPr>
              <a:t>Long</a:t>
            </a:r>
            <a:r>
              <a:rPr lang="en-US" sz="5100" i="1" dirty="0">
                <a:solidFill>
                  <a:srgbClr val="FFE796"/>
                </a:solidFill>
                <a:latin typeface="Times New Roman"/>
                <a:cs typeface="Times New Roman"/>
              </a:rPr>
              <a:t>-term </a:t>
            </a:r>
            <a:r>
              <a:rPr lang="en-US" sz="5100" i="1" dirty="0" smtClean="0">
                <a:solidFill>
                  <a:srgbClr val="FFE796"/>
                </a:solidFill>
                <a:latin typeface="Times New Roman"/>
                <a:cs typeface="Times New Roman"/>
              </a:rPr>
              <a:t>hospitalization</a:t>
            </a:r>
            <a:br>
              <a:rPr lang="en-US" sz="5100" i="1" dirty="0" smtClean="0">
                <a:solidFill>
                  <a:srgbClr val="FFE796"/>
                </a:solidFill>
                <a:latin typeface="Times New Roman"/>
                <a:cs typeface="Times New Roman"/>
              </a:rPr>
            </a:br>
            <a:r>
              <a:rPr lang="en-US" sz="5100" i="1" dirty="0" smtClean="0">
                <a:solidFill>
                  <a:srgbClr val="FFE796"/>
                </a:solidFill>
                <a:latin typeface="Times New Roman"/>
                <a:cs typeface="Times New Roman"/>
              </a:rPr>
              <a:t>Untimely </a:t>
            </a:r>
            <a:r>
              <a:rPr lang="en-US" sz="5100" i="1" dirty="0">
                <a:solidFill>
                  <a:srgbClr val="FFE796"/>
                </a:solidFill>
                <a:latin typeface="Times New Roman"/>
                <a:cs typeface="Times New Roman"/>
              </a:rPr>
              <a:t>deaths (e.g., murders, suicides, and </a:t>
            </a:r>
            <a:r>
              <a:rPr lang="en-US" sz="5100" i="1" dirty="0" smtClean="0">
                <a:solidFill>
                  <a:srgbClr val="FFE796"/>
                </a:solidFill>
                <a:latin typeface="Times New Roman"/>
                <a:cs typeface="Times New Roman"/>
              </a:rPr>
              <a:t>accidents)</a:t>
            </a:r>
            <a:endParaRPr lang="en-US" sz="5100" i="1" dirty="0">
              <a:solidFill>
                <a:srgbClr val="FFE796"/>
              </a:solidFill>
              <a:latin typeface="Times New Roman"/>
              <a:cs typeface="Times New Roman"/>
            </a:endParaRPr>
          </a:p>
          <a:p>
            <a:pPr marL="222250" indent="0">
              <a:buNone/>
            </a:pPr>
            <a:r>
              <a:rPr lang="en-US" sz="5100" dirty="0" smtClean="0">
                <a:solidFill>
                  <a:srgbClr val="FFE796"/>
                </a:solidFill>
                <a:latin typeface="Times New Roman"/>
                <a:cs typeface="Times New Roman"/>
              </a:rPr>
              <a:t>II. </a:t>
            </a:r>
            <a:r>
              <a:rPr lang="en-US" sz="5100" u="sng" dirty="0">
                <a:solidFill>
                  <a:srgbClr val="FFE796"/>
                </a:solidFill>
                <a:latin typeface="Times New Roman"/>
                <a:cs typeface="Times New Roman"/>
              </a:rPr>
              <a:t>L</a:t>
            </a:r>
            <a:r>
              <a:rPr lang="en-US" sz="5100" u="sng" dirty="0" smtClean="0">
                <a:solidFill>
                  <a:srgbClr val="FFE796"/>
                </a:solidFill>
                <a:latin typeface="Times New Roman"/>
                <a:cs typeface="Times New Roman"/>
              </a:rPr>
              <a:t>oss of Financial </a:t>
            </a:r>
            <a:r>
              <a:rPr lang="en-US" sz="5100" u="sng" dirty="0">
                <a:solidFill>
                  <a:srgbClr val="FFE796"/>
                </a:solidFill>
                <a:latin typeface="Times New Roman"/>
                <a:cs typeface="Times New Roman"/>
              </a:rPr>
              <a:t>A</a:t>
            </a:r>
            <a:r>
              <a:rPr lang="en-US" sz="5100" u="sng" dirty="0" smtClean="0">
                <a:solidFill>
                  <a:srgbClr val="FFE796"/>
                </a:solidFill>
                <a:latin typeface="Times New Roman"/>
                <a:cs typeface="Times New Roman"/>
              </a:rPr>
              <a:t>ssets</a:t>
            </a:r>
            <a:r>
              <a:rPr lang="en-US" sz="5100" dirty="0" smtClean="0">
                <a:solidFill>
                  <a:srgbClr val="FFE796"/>
                </a:solidFill>
                <a:latin typeface="Times New Roman"/>
                <a:cs typeface="Times New Roman"/>
              </a:rPr>
              <a:t>  due to</a:t>
            </a:r>
            <a:r>
              <a:rPr lang="en-US" sz="4900" dirty="0" smtClean="0">
                <a:solidFill>
                  <a:srgbClr val="FFE796"/>
                </a:solidFill>
                <a:latin typeface="Times New Roman"/>
                <a:cs typeface="Times New Roman"/>
              </a:rPr>
              <a:t/>
            </a:r>
            <a:br>
              <a:rPr lang="en-US" sz="4900" dirty="0" smtClean="0">
                <a:solidFill>
                  <a:srgbClr val="FFE796"/>
                </a:solidFill>
                <a:latin typeface="Times New Roman"/>
                <a:cs typeface="Times New Roman"/>
              </a:rPr>
            </a:br>
            <a:r>
              <a:rPr lang="en-US" sz="4900" dirty="0" smtClean="0">
                <a:solidFill>
                  <a:srgbClr val="FFE796"/>
                </a:solidFill>
                <a:latin typeface="Times New Roman"/>
                <a:cs typeface="Times New Roman"/>
              </a:rPr>
              <a:t/>
            </a:r>
            <a:br>
              <a:rPr lang="en-US" sz="4900" dirty="0" smtClean="0">
                <a:solidFill>
                  <a:srgbClr val="FFE796"/>
                </a:solidFill>
                <a:latin typeface="Times New Roman"/>
                <a:cs typeface="Times New Roman"/>
              </a:rPr>
            </a:br>
            <a:r>
              <a:rPr lang="en-US" sz="4900" dirty="0" smtClean="0">
                <a:solidFill>
                  <a:srgbClr val="FFE796"/>
                </a:solidFill>
                <a:latin typeface="Times New Roman"/>
                <a:cs typeface="Times New Roman"/>
              </a:rPr>
              <a:t> 	</a:t>
            </a:r>
            <a:r>
              <a:rPr lang="en-US" sz="5500" i="1" dirty="0">
                <a:solidFill>
                  <a:srgbClr val="FFE796"/>
                </a:solidFill>
                <a:latin typeface="Times New Roman"/>
                <a:cs typeface="Times New Roman"/>
              </a:rPr>
              <a:t>U</a:t>
            </a:r>
            <a:r>
              <a:rPr lang="en-US" sz="5500" i="1" dirty="0" smtClean="0">
                <a:solidFill>
                  <a:srgbClr val="FFE796"/>
                </a:solidFill>
                <a:latin typeface="Times New Roman"/>
                <a:cs typeface="Times New Roman"/>
              </a:rPr>
              <a:t>nemployment (job loss)</a:t>
            </a:r>
            <a:br>
              <a:rPr lang="en-US" sz="5500" i="1" dirty="0" smtClean="0">
                <a:solidFill>
                  <a:srgbClr val="FFE796"/>
                </a:solidFill>
                <a:latin typeface="Times New Roman"/>
                <a:cs typeface="Times New Roman"/>
              </a:rPr>
            </a:br>
            <a:r>
              <a:rPr lang="en-US" sz="5500" i="1" dirty="0" smtClean="0">
                <a:solidFill>
                  <a:srgbClr val="FFE796"/>
                </a:solidFill>
                <a:latin typeface="Times New Roman"/>
                <a:cs typeface="Times New Roman"/>
              </a:rPr>
              <a:t> 	Foreclosure ( loss of housing) </a:t>
            </a:r>
            <a:br>
              <a:rPr lang="en-US" sz="5500" i="1" dirty="0" smtClean="0">
                <a:solidFill>
                  <a:srgbClr val="FFE796"/>
                </a:solidFill>
                <a:latin typeface="Times New Roman"/>
                <a:cs typeface="Times New Roman"/>
              </a:rPr>
            </a:br>
            <a:r>
              <a:rPr lang="en-US" sz="5500" i="1" dirty="0" smtClean="0">
                <a:solidFill>
                  <a:srgbClr val="FFE796"/>
                </a:solidFill>
                <a:latin typeface="Times New Roman"/>
                <a:cs typeface="Times New Roman"/>
              </a:rPr>
              <a:t/>
            </a:r>
            <a:br>
              <a:rPr lang="en-US" sz="5500" i="1" dirty="0" smtClean="0">
                <a:solidFill>
                  <a:srgbClr val="FFE796"/>
                </a:solidFill>
                <a:latin typeface="Times New Roman"/>
                <a:cs typeface="Times New Roman"/>
              </a:rPr>
            </a:br>
            <a:r>
              <a:rPr lang="en-US" sz="5500" i="1" dirty="0" smtClean="0">
                <a:solidFill>
                  <a:srgbClr val="FFE796"/>
                </a:solidFill>
                <a:latin typeface="Times New Roman"/>
                <a:cs typeface="Times New Roman"/>
              </a:rPr>
              <a:t>ALL  </a:t>
            </a:r>
            <a:r>
              <a:rPr lang="en-US" sz="5500" dirty="0" smtClean="0">
                <a:solidFill>
                  <a:srgbClr val="FFE796"/>
                </a:solidFill>
                <a:latin typeface="Times New Roman"/>
                <a:cs typeface="Times New Roman"/>
              </a:rPr>
              <a:t>six losses (a)  </a:t>
            </a:r>
            <a:r>
              <a:rPr lang="en-US" sz="5500" dirty="0">
                <a:solidFill>
                  <a:srgbClr val="FFE796"/>
                </a:solidFill>
                <a:latin typeface="Times New Roman"/>
                <a:cs typeface="Times New Roman"/>
              </a:rPr>
              <a:t>tend to be unpredictable and </a:t>
            </a:r>
            <a:r>
              <a:rPr lang="en-US" sz="5500" dirty="0" smtClean="0">
                <a:solidFill>
                  <a:srgbClr val="FFE796"/>
                </a:solidFill>
                <a:latin typeface="Times New Roman"/>
                <a:cs typeface="Times New Roman"/>
              </a:rPr>
              <a:t>uncontrollable and thus (b) appear </a:t>
            </a:r>
            <a:r>
              <a:rPr lang="en-US" sz="5500" dirty="0">
                <a:solidFill>
                  <a:srgbClr val="FFE796"/>
                </a:solidFill>
                <a:latin typeface="Times New Roman"/>
                <a:cs typeface="Times New Roman"/>
              </a:rPr>
              <a:t>at the high end of the stress </a:t>
            </a:r>
            <a:r>
              <a:rPr lang="en-US" sz="5500" dirty="0" smtClean="0">
                <a:solidFill>
                  <a:srgbClr val="FFE796"/>
                </a:solidFill>
                <a:latin typeface="Times New Roman"/>
                <a:cs typeface="Times New Roman"/>
              </a:rPr>
              <a:t>spectrum. </a:t>
            </a:r>
            <a:endParaRPr lang="en-US" sz="5500" dirty="0">
              <a:solidFill>
                <a:srgbClr val="FFE796"/>
              </a:solidFill>
              <a:latin typeface="Times New Roman"/>
              <a:cs typeface="Times New Roman"/>
            </a:endParaRPr>
          </a:p>
        </p:txBody>
      </p:sp>
      <p:sp>
        <p:nvSpPr>
          <p:cNvPr id="4" name="Slide Number Placeholder 3"/>
          <p:cNvSpPr>
            <a:spLocks noGrp="1"/>
          </p:cNvSpPr>
          <p:nvPr>
            <p:ph type="sldNum" sz="quarter" idx="12"/>
          </p:nvPr>
        </p:nvSpPr>
        <p:spPr>
          <a:xfrm>
            <a:off x="8140700" y="6356350"/>
            <a:ext cx="520700" cy="365125"/>
          </a:xfrm>
        </p:spPr>
        <p:txBody>
          <a:bodyPr/>
          <a:lstStyle/>
          <a:p>
            <a:fld id="{13334015-3392-46AB-B794-589A2D32035D}" type="slidenum">
              <a:rPr lang="en-US" smtClean="0"/>
              <a:t>5</a:t>
            </a:fld>
            <a:endParaRPr lang="en-US" dirty="0"/>
          </a:p>
        </p:txBody>
      </p:sp>
    </p:spTree>
    <p:extLst>
      <p:ext uri="{BB962C8B-B14F-4D97-AF65-F5344CB8AC3E}">
        <p14:creationId xmlns:p14="http://schemas.microsoft.com/office/powerpoint/2010/main" val="8928357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1" y="228600"/>
            <a:ext cx="7886700" cy="1143000"/>
          </a:xfrm>
        </p:spPr>
        <p:txBody>
          <a:bodyPr>
            <a:noAutofit/>
          </a:bodyPr>
          <a:lstStyle/>
          <a:p>
            <a:pPr algn="l"/>
            <a:r>
              <a:rPr lang="en-US" sz="4000" b="1" dirty="0" smtClean="0">
                <a:solidFill>
                  <a:srgbClr val="008000"/>
                </a:solidFill>
                <a:latin typeface="Times New Roman"/>
                <a:cs typeface="Times New Roman"/>
              </a:rPr>
              <a:t>Citywide:</a:t>
            </a:r>
            <a:br>
              <a:rPr lang="en-US" sz="4000" b="1" dirty="0" smtClean="0">
                <a:solidFill>
                  <a:srgbClr val="008000"/>
                </a:solidFill>
                <a:latin typeface="Times New Roman"/>
                <a:cs typeface="Times New Roman"/>
              </a:rPr>
            </a:br>
            <a:r>
              <a:rPr lang="en-US" sz="4000" b="1" dirty="0" smtClean="0">
                <a:solidFill>
                  <a:srgbClr val="008000"/>
                </a:solidFill>
                <a:latin typeface="Times New Roman"/>
                <a:cs typeface="Times New Roman"/>
              </a:rPr>
              <a:t>Accumulated Community Loss</a:t>
            </a:r>
            <a:endParaRPr lang="en-US" sz="4000" b="1" dirty="0">
              <a:solidFill>
                <a:srgbClr val="008000"/>
              </a:solidFill>
              <a:latin typeface="Times New Roman"/>
              <a:cs typeface="Times New Roman"/>
            </a:endParaRPr>
          </a:p>
        </p:txBody>
      </p:sp>
      <p:sp>
        <p:nvSpPr>
          <p:cNvPr id="7" name="Content Placeholder 2"/>
          <p:cNvSpPr>
            <a:spLocks noGrp="1"/>
          </p:cNvSpPr>
          <p:nvPr>
            <p:ph idx="1"/>
          </p:nvPr>
        </p:nvSpPr>
        <p:spPr>
          <a:xfrm>
            <a:off x="203201" y="1778000"/>
            <a:ext cx="8305800" cy="5080000"/>
          </a:xfrm>
        </p:spPr>
        <p:txBody>
          <a:bodyPr>
            <a:noAutofit/>
          </a:bodyPr>
          <a:lstStyle/>
          <a:p>
            <a:pPr marL="0" indent="0">
              <a:buNone/>
            </a:pPr>
            <a:r>
              <a:rPr lang="en-US" i="1" dirty="0" smtClean="0">
                <a:solidFill>
                  <a:srgbClr val="FFE796"/>
                </a:solidFill>
                <a:latin typeface="Times New Roman"/>
                <a:cs typeface="Times New Roman"/>
              </a:rPr>
              <a:t>The sum of</a:t>
            </a:r>
          </a:p>
          <a:p>
            <a:pPr>
              <a:lnSpc>
                <a:spcPct val="50000"/>
              </a:lnSpc>
            </a:pPr>
            <a:r>
              <a:rPr lang="en-US" sz="2000" i="1" dirty="0" smtClean="0">
                <a:solidFill>
                  <a:srgbClr val="FFE796"/>
                </a:solidFill>
                <a:latin typeface="Times New Roman"/>
                <a:cs typeface="Times New Roman"/>
              </a:rPr>
              <a:t>Foster care placements</a:t>
            </a:r>
          </a:p>
          <a:p>
            <a:pPr>
              <a:lnSpc>
                <a:spcPct val="50000"/>
              </a:lnSpc>
            </a:pPr>
            <a:r>
              <a:rPr lang="en-US" sz="2000" i="1" dirty="0" smtClean="0">
                <a:solidFill>
                  <a:srgbClr val="FFE796"/>
                </a:solidFill>
                <a:latin typeface="Times New Roman"/>
                <a:cs typeface="Times New Roman"/>
              </a:rPr>
              <a:t>Incarcerations</a:t>
            </a:r>
          </a:p>
          <a:p>
            <a:pPr>
              <a:lnSpc>
                <a:spcPct val="50000"/>
              </a:lnSpc>
            </a:pPr>
            <a:r>
              <a:rPr lang="en-US" sz="2000" i="1" dirty="0" smtClean="0">
                <a:solidFill>
                  <a:srgbClr val="FFE796"/>
                </a:solidFill>
                <a:latin typeface="Times New Roman"/>
                <a:cs typeface="Times New Roman"/>
              </a:rPr>
              <a:t>Long term hospitalizations</a:t>
            </a:r>
          </a:p>
          <a:p>
            <a:pPr>
              <a:lnSpc>
                <a:spcPct val="50000"/>
              </a:lnSpc>
            </a:pPr>
            <a:r>
              <a:rPr lang="en-US" sz="2000" i="1" dirty="0" smtClean="0">
                <a:solidFill>
                  <a:srgbClr val="FFE796"/>
                </a:solidFill>
                <a:latin typeface="Times New Roman"/>
                <a:cs typeface="Times New Roman"/>
              </a:rPr>
              <a:t>Untimely Deaths</a:t>
            </a:r>
          </a:p>
          <a:p>
            <a:pPr>
              <a:lnSpc>
                <a:spcPct val="50000"/>
              </a:lnSpc>
            </a:pPr>
            <a:r>
              <a:rPr lang="en-US" sz="2000" i="1" dirty="0" smtClean="0">
                <a:solidFill>
                  <a:srgbClr val="FFE796"/>
                </a:solidFill>
                <a:latin typeface="Times New Roman"/>
                <a:cs typeface="Times New Roman"/>
              </a:rPr>
              <a:t>Foreclosures  </a:t>
            </a:r>
          </a:p>
          <a:p>
            <a:pPr>
              <a:lnSpc>
                <a:spcPct val="50000"/>
              </a:lnSpc>
            </a:pPr>
            <a:r>
              <a:rPr lang="en-US" sz="2000" i="1" dirty="0" smtClean="0">
                <a:solidFill>
                  <a:srgbClr val="FFE796"/>
                </a:solidFill>
                <a:latin typeface="Times New Roman"/>
                <a:cs typeface="Times New Roman"/>
              </a:rPr>
              <a:t>Unemployme</a:t>
            </a:r>
            <a:r>
              <a:rPr lang="en-US" i="1" dirty="0" smtClean="0">
                <a:solidFill>
                  <a:srgbClr val="FFE796"/>
                </a:solidFill>
                <a:latin typeface="Times New Roman"/>
                <a:cs typeface="Times New Roman"/>
              </a:rPr>
              <a:t>nt</a:t>
            </a:r>
            <a:br>
              <a:rPr lang="en-US" i="1" dirty="0" smtClean="0">
                <a:solidFill>
                  <a:srgbClr val="FFE796"/>
                </a:solidFill>
                <a:latin typeface="Times New Roman"/>
                <a:cs typeface="Times New Roman"/>
              </a:rPr>
            </a:br>
            <a:r>
              <a:rPr lang="en-US" i="1" dirty="0" smtClean="0">
                <a:solidFill>
                  <a:srgbClr val="FFE796"/>
                </a:solidFill>
                <a:latin typeface="Times New Roman"/>
                <a:cs typeface="Times New Roman"/>
              </a:rPr>
              <a:t>----------------------</a:t>
            </a:r>
          </a:p>
          <a:p>
            <a:pPr marL="0" indent="0">
              <a:lnSpc>
                <a:spcPct val="50000"/>
              </a:lnSpc>
              <a:buNone/>
            </a:pPr>
            <a:r>
              <a:rPr lang="en-US" i="1" dirty="0" smtClean="0">
                <a:solidFill>
                  <a:srgbClr val="FF0000"/>
                </a:solidFill>
                <a:latin typeface="Times New Roman"/>
                <a:cs typeface="Times New Roman"/>
              </a:rPr>
              <a:t>Red</a:t>
            </a:r>
            <a:r>
              <a:rPr lang="en-US" i="1" dirty="0" smtClean="0">
                <a:solidFill>
                  <a:srgbClr val="FFE796"/>
                </a:solidFill>
                <a:latin typeface="Times New Roman"/>
                <a:cs typeface="Times New Roman"/>
              </a:rPr>
              <a:t>= high loss area</a:t>
            </a:r>
            <a:br>
              <a:rPr lang="en-US" i="1" dirty="0" smtClean="0">
                <a:solidFill>
                  <a:srgbClr val="FFE796"/>
                </a:solidFill>
                <a:latin typeface="Times New Roman"/>
                <a:cs typeface="Times New Roman"/>
              </a:rPr>
            </a:br>
            <a:r>
              <a:rPr lang="en-US" i="1" dirty="0" smtClean="0">
                <a:solidFill>
                  <a:srgbClr val="FFE796"/>
                </a:solidFill>
                <a:latin typeface="Times New Roman"/>
                <a:cs typeface="Times New Roman"/>
              </a:rPr>
              <a:t/>
            </a:r>
            <a:br>
              <a:rPr lang="en-US" i="1" dirty="0" smtClean="0">
                <a:solidFill>
                  <a:srgbClr val="FFE796"/>
                </a:solidFill>
                <a:latin typeface="Times New Roman"/>
                <a:cs typeface="Times New Roman"/>
              </a:rPr>
            </a:br>
            <a:r>
              <a:rPr lang="en-US" i="1" dirty="0" smtClean="0">
                <a:solidFill>
                  <a:srgbClr val="FFE796"/>
                </a:solidFill>
                <a:latin typeface="Times New Roman"/>
                <a:cs typeface="Times New Roman"/>
              </a:rPr>
              <a:t>Yellow=medium loss area </a:t>
            </a:r>
            <a:br>
              <a:rPr lang="en-US" i="1" dirty="0" smtClean="0">
                <a:solidFill>
                  <a:srgbClr val="FFE796"/>
                </a:solidFill>
                <a:latin typeface="Times New Roman"/>
                <a:cs typeface="Times New Roman"/>
              </a:rPr>
            </a:br>
            <a:r>
              <a:rPr lang="en-US" i="1" dirty="0" smtClean="0">
                <a:solidFill>
                  <a:srgbClr val="FFE796"/>
                </a:solidFill>
                <a:latin typeface="Times New Roman"/>
                <a:cs typeface="Times New Roman"/>
              </a:rPr>
              <a:t/>
            </a:r>
            <a:br>
              <a:rPr lang="en-US" i="1" dirty="0" smtClean="0">
                <a:solidFill>
                  <a:srgbClr val="FFE796"/>
                </a:solidFill>
                <a:latin typeface="Times New Roman"/>
                <a:cs typeface="Times New Roman"/>
              </a:rPr>
            </a:br>
            <a:r>
              <a:rPr lang="en-US" i="1" dirty="0" smtClean="0">
                <a:solidFill>
                  <a:srgbClr val="008000"/>
                </a:solidFill>
                <a:latin typeface="Times New Roman"/>
                <a:cs typeface="Times New Roman"/>
              </a:rPr>
              <a:t>Green</a:t>
            </a:r>
            <a:r>
              <a:rPr lang="en-US" i="1" dirty="0" smtClean="0">
                <a:solidFill>
                  <a:srgbClr val="FFE796"/>
                </a:solidFill>
                <a:latin typeface="Times New Roman"/>
                <a:cs typeface="Times New Roman"/>
              </a:rPr>
              <a:t>=low loss area</a:t>
            </a:r>
          </a:p>
        </p:txBody>
      </p:sp>
      <p:sp>
        <p:nvSpPr>
          <p:cNvPr id="3" name="Slide Number Placeholder 2"/>
          <p:cNvSpPr>
            <a:spLocks noGrp="1"/>
          </p:cNvSpPr>
          <p:nvPr>
            <p:ph type="sldNum" sz="quarter" idx="12"/>
          </p:nvPr>
        </p:nvSpPr>
        <p:spPr>
          <a:xfrm>
            <a:off x="8458200" y="6451600"/>
            <a:ext cx="368300" cy="269875"/>
          </a:xfrm>
        </p:spPr>
        <p:txBody>
          <a:bodyPr/>
          <a:lstStyle/>
          <a:p>
            <a:fld id="{13334015-3392-46AB-B794-589A2D32035D}" type="slidenum">
              <a:rPr lang="en-US" smtClean="0"/>
              <a:t>6</a:t>
            </a:fld>
            <a:endParaRPr lang="en-US" dirty="0"/>
          </a:p>
        </p:txBody>
      </p:sp>
      <p:pic>
        <p:nvPicPr>
          <p:cNvPr id="6" name="Picture 5"/>
          <p:cNvPicPr>
            <a:picLocks noChangeAspect="1"/>
          </p:cNvPicPr>
          <p:nvPr/>
        </p:nvPicPr>
        <p:blipFill rotWithShape="1">
          <a:blip r:embed="rId3"/>
          <a:srcRect l="1449" r="-1449"/>
          <a:stretch/>
        </p:blipFill>
        <p:spPr>
          <a:xfrm>
            <a:off x="4203700" y="1828800"/>
            <a:ext cx="4813300" cy="4572000"/>
          </a:xfrm>
          <a:prstGeom prst="rect">
            <a:avLst/>
          </a:prstGeom>
        </p:spPr>
      </p:pic>
    </p:spTree>
    <p:extLst>
      <p:ext uri="{BB962C8B-B14F-4D97-AF65-F5344CB8AC3E}">
        <p14:creationId xmlns:p14="http://schemas.microsoft.com/office/powerpoint/2010/main" val="5599689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4" y="0"/>
            <a:ext cx="7858126" cy="1727200"/>
          </a:xfrm>
        </p:spPr>
        <p:txBody>
          <a:bodyPr/>
          <a:lstStyle/>
          <a:p>
            <a:pPr algn="r"/>
            <a:r>
              <a:rPr lang="en-US" sz="4000" dirty="0" smtClean="0">
                <a:solidFill>
                  <a:srgbClr val="246247"/>
                </a:solidFill>
              </a:rPr>
              <a:t>Citywide: </a:t>
            </a:r>
            <a:br>
              <a:rPr lang="en-US" sz="4000" dirty="0" smtClean="0">
                <a:solidFill>
                  <a:srgbClr val="246247"/>
                </a:solidFill>
              </a:rPr>
            </a:br>
            <a:r>
              <a:rPr lang="en-US" sz="4000" dirty="0" smtClean="0">
                <a:solidFill>
                  <a:srgbClr val="246247"/>
                </a:solidFill>
              </a:rPr>
              <a:t>Distribution of Losses </a:t>
            </a:r>
            <a:br>
              <a:rPr lang="en-US" sz="4000" dirty="0" smtClean="0">
                <a:solidFill>
                  <a:srgbClr val="246247"/>
                </a:solidFill>
              </a:rPr>
            </a:br>
            <a:r>
              <a:rPr lang="en-US" sz="4000" dirty="0" smtClean="0">
                <a:solidFill>
                  <a:srgbClr val="246247"/>
                </a:solidFill>
              </a:rPr>
              <a:t> </a:t>
            </a:r>
            <a:endParaRPr lang="en-US" sz="4000" dirty="0">
              <a:solidFill>
                <a:srgbClr val="246247"/>
              </a:solidFill>
            </a:endParaRPr>
          </a:p>
        </p:txBody>
      </p:sp>
      <p:sp>
        <p:nvSpPr>
          <p:cNvPr id="3" name="Slide Number Placeholder 2"/>
          <p:cNvSpPr>
            <a:spLocks noGrp="1"/>
          </p:cNvSpPr>
          <p:nvPr>
            <p:ph type="sldNum" sz="quarter" idx="12"/>
          </p:nvPr>
        </p:nvSpPr>
        <p:spPr>
          <a:xfrm>
            <a:off x="8382000" y="6356350"/>
            <a:ext cx="482600" cy="365125"/>
          </a:xfrm>
        </p:spPr>
        <p:txBody>
          <a:bodyPr/>
          <a:lstStyle/>
          <a:p>
            <a:fld id="{13334015-3392-46AB-B794-589A2D32035D}" type="slidenum">
              <a:rPr lang="en-US" smtClean="0"/>
              <a:t>7</a:t>
            </a:fld>
            <a:endParaRPr lang="en-US" dirty="0"/>
          </a:p>
        </p:txBody>
      </p:sp>
      <p:pic>
        <p:nvPicPr>
          <p:cNvPr id="6" name="Picture 5"/>
          <p:cNvPicPr>
            <a:picLocks noChangeAspect="1"/>
          </p:cNvPicPr>
          <p:nvPr/>
        </p:nvPicPr>
        <p:blipFill>
          <a:blip r:embed="rId2"/>
          <a:stretch>
            <a:fillRect/>
          </a:stretch>
        </p:blipFill>
        <p:spPr>
          <a:xfrm>
            <a:off x="266700" y="1879600"/>
            <a:ext cx="8648700" cy="4864100"/>
          </a:xfrm>
          <a:prstGeom prst="rect">
            <a:avLst/>
          </a:prstGeom>
        </p:spPr>
      </p:pic>
    </p:spTree>
    <p:extLst>
      <p:ext uri="{BB962C8B-B14F-4D97-AF65-F5344CB8AC3E}">
        <p14:creationId xmlns:p14="http://schemas.microsoft.com/office/powerpoint/2010/main" val="36656707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16201"/>
            <a:ext cx="7886700" cy="1012499"/>
          </a:xfrm>
        </p:spPr>
        <p:txBody>
          <a:bodyPr>
            <a:normAutofit fontScale="90000"/>
          </a:bodyPr>
          <a:lstStyle/>
          <a:p>
            <a:pPr algn="r"/>
            <a:r>
              <a:rPr lang="en-US" sz="3600" b="1" dirty="0" smtClean="0">
                <a:solidFill>
                  <a:srgbClr val="008000"/>
                </a:solidFill>
                <a:latin typeface="+mn-lt"/>
              </a:rPr>
              <a:t>Figure 1: Citywide</a:t>
            </a:r>
            <a:br>
              <a:rPr lang="en-US" sz="3600" b="1" dirty="0" smtClean="0">
                <a:solidFill>
                  <a:srgbClr val="008000"/>
                </a:solidFill>
                <a:latin typeface="+mn-lt"/>
              </a:rPr>
            </a:br>
            <a:r>
              <a:rPr lang="en-US" sz="3600" b="1" dirty="0" smtClean="0">
                <a:solidFill>
                  <a:srgbClr val="008000"/>
                </a:solidFill>
                <a:latin typeface="+mn-lt"/>
              </a:rPr>
              <a:t>Low Loss (A) vs</a:t>
            </a:r>
            <a:r>
              <a:rPr lang="en-US" sz="3600" b="1" dirty="0">
                <a:solidFill>
                  <a:srgbClr val="008000"/>
                </a:solidFill>
                <a:latin typeface="+mn-lt"/>
              </a:rPr>
              <a:t>.</a:t>
            </a:r>
            <a:r>
              <a:rPr lang="en-US" sz="3600" b="1" dirty="0" smtClean="0">
                <a:solidFill>
                  <a:srgbClr val="008000"/>
                </a:solidFill>
                <a:latin typeface="+mn-lt"/>
              </a:rPr>
              <a:t> High Loss Areas( B</a:t>
            </a:r>
            <a:r>
              <a:rPr lang="en-US" sz="3600" b="1" dirty="0" smtClean="0">
                <a:latin typeface="+mn-lt"/>
              </a:rPr>
              <a:t>)</a:t>
            </a:r>
            <a:endParaRPr lang="en-US" sz="3600" b="1" dirty="0">
              <a:latin typeface="+mn-lt"/>
            </a:endParaRPr>
          </a:p>
        </p:txBody>
      </p:sp>
      <p:sp>
        <p:nvSpPr>
          <p:cNvPr id="3" name="Slide Number Placeholder 2"/>
          <p:cNvSpPr>
            <a:spLocks noGrp="1"/>
          </p:cNvSpPr>
          <p:nvPr>
            <p:ph type="sldNum" sz="quarter" idx="12"/>
          </p:nvPr>
        </p:nvSpPr>
        <p:spPr>
          <a:xfrm>
            <a:off x="8407400" y="6356350"/>
            <a:ext cx="457200" cy="365125"/>
          </a:xfrm>
        </p:spPr>
        <p:txBody>
          <a:bodyPr/>
          <a:lstStyle/>
          <a:p>
            <a:fld id="{13334015-3392-46AB-B794-589A2D32035D}" type="slidenum">
              <a:rPr lang="en-US" smtClean="0"/>
              <a:t>8</a:t>
            </a:fld>
            <a:endParaRPr lang="en-US" dirty="0"/>
          </a:p>
        </p:txBody>
      </p:sp>
      <p:grpSp>
        <p:nvGrpSpPr>
          <p:cNvPr id="8" name="Group 7"/>
          <p:cNvGrpSpPr/>
          <p:nvPr/>
        </p:nvGrpSpPr>
        <p:grpSpPr>
          <a:xfrm>
            <a:off x="-330200" y="1340801"/>
            <a:ext cx="10121900" cy="5517199"/>
            <a:chOff x="929914" y="1767395"/>
            <a:chExt cx="9790744" cy="4781210"/>
          </a:xfrm>
        </p:grpSpPr>
        <p:pic>
          <p:nvPicPr>
            <p:cNvPr id="6" name="Picture 5"/>
            <p:cNvPicPr>
              <a:picLocks noChangeAspect="1"/>
            </p:cNvPicPr>
            <p:nvPr/>
          </p:nvPicPr>
          <p:blipFill>
            <a:blip r:embed="rId3"/>
            <a:stretch>
              <a:fillRect/>
            </a:stretch>
          </p:blipFill>
          <p:spPr>
            <a:xfrm>
              <a:off x="929914" y="1767395"/>
              <a:ext cx="4701375" cy="4767001"/>
            </a:xfrm>
            <a:prstGeom prst="rect">
              <a:avLst/>
            </a:prstGeom>
          </p:spPr>
        </p:pic>
        <p:pic>
          <p:nvPicPr>
            <p:cNvPr id="7" name="Picture 6"/>
            <p:cNvPicPr>
              <a:picLocks noChangeAspect="1"/>
            </p:cNvPicPr>
            <p:nvPr/>
          </p:nvPicPr>
          <p:blipFill>
            <a:blip r:embed="rId4"/>
            <a:stretch>
              <a:fillRect/>
            </a:stretch>
          </p:blipFill>
          <p:spPr>
            <a:xfrm>
              <a:off x="6019283" y="1959173"/>
              <a:ext cx="4701375" cy="4589432"/>
            </a:xfrm>
            <a:prstGeom prst="rect">
              <a:avLst/>
            </a:prstGeom>
          </p:spPr>
        </p:pic>
      </p:grpSp>
    </p:spTree>
    <p:extLst>
      <p:ext uri="{BB962C8B-B14F-4D97-AF65-F5344CB8AC3E}">
        <p14:creationId xmlns:p14="http://schemas.microsoft.com/office/powerpoint/2010/main" val="201674860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93700" y="2032000"/>
            <a:ext cx="8415339" cy="4737100"/>
          </a:xfrm>
        </p:spPr>
        <p:txBody>
          <a:bodyPr/>
          <a:lstStyle/>
          <a:p>
            <a:endParaRPr lang="en-US" dirty="0"/>
          </a:p>
        </p:txBody>
      </p:sp>
      <p:sp>
        <p:nvSpPr>
          <p:cNvPr id="4" name="Slide Number Placeholder 3"/>
          <p:cNvSpPr>
            <a:spLocks noGrp="1"/>
          </p:cNvSpPr>
          <p:nvPr>
            <p:ph type="sldNum" sz="quarter" idx="12"/>
          </p:nvPr>
        </p:nvSpPr>
        <p:spPr>
          <a:xfrm>
            <a:off x="8331200" y="6356350"/>
            <a:ext cx="457200" cy="365125"/>
          </a:xfrm>
        </p:spPr>
        <p:txBody>
          <a:bodyPr/>
          <a:lstStyle/>
          <a:p>
            <a:fld id="{13334015-3392-46AB-B794-589A2D32035D}" type="slidenum">
              <a:rPr lang="en-US" smtClean="0"/>
              <a:t>9</a:t>
            </a:fld>
            <a:endParaRPr lang="en-US" dirty="0"/>
          </a:p>
        </p:txBody>
      </p:sp>
      <p:sp>
        <p:nvSpPr>
          <p:cNvPr id="5" name="Title 1"/>
          <p:cNvSpPr txBox="1">
            <a:spLocks/>
          </p:cNvSpPr>
          <p:nvPr/>
        </p:nvSpPr>
        <p:spPr>
          <a:xfrm>
            <a:off x="457200" y="274638"/>
            <a:ext cx="8229600" cy="1143000"/>
          </a:xfrm>
          <a:prstGeom prst="rect">
            <a:avLst/>
          </a:prstGeom>
        </p:spPr>
        <p:txBody>
          <a:bodyPr vert="horz" lIns="91440" tIns="45720" rIns="91440" bIns="45720" rtlCol="0" anchor="ctr" anchorCtr="0">
            <a:normAutofit fontScale="85000" lnSpcReduction="10000"/>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pPr algn="r"/>
            <a:r>
              <a:rPr lang="en-US" sz="3200" b="1" dirty="0" smtClean="0">
                <a:solidFill>
                  <a:srgbClr val="008000"/>
                </a:solidFill>
                <a:latin typeface="+mn-lt"/>
              </a:rPr>
              <a:t>Figure 2</a:t>
            </a:r>
            <a:br>
              <a:rPr lang="en-US" sz="3200" b="1" dirty="0" smtClean="0">
                <a:solidFill>
                  <a:srgbClr val="008000"/>
                </a:solidFill>
                <a:latin typeface="+mn-lt"/>
              </a:rPr>
            </a:br>
            <a:r>
              <a:rPr lang="en-US" sz="3200" b="1" dirty="0" smtClean="0">
                <a:solidFill>
                  <a:srgbClr val="008000"/>
                </a:solidFill>
                <a:latin typeface="+mn-lt"/>
              </a:rPr>
              <a:t>Low Loss (A) vs. High  Loss (B) Neighborhoods</a:t>
            </a:r>
            <a:endParaRPr lang="en-US" sz="3200" b="1" dirty="0">
              <a:solidFill>
                <a:srgbClr val="008000"/>
              </a:solidFill>
              <a:latin typeface="+mn-lt"/>
            </a:endParaRPr>
          </a:p>
        </p:txBody>
      </p:sp>
      <p:pic>
        <p:nvPicPr>
          <p:cNvPr id="6" name="Picture 5"/>
          <p:cNvPicPr>
            <a:picLocks noChangeAspect="1"/>
          </p:cNvPicPr>
          <p:nvPr/>
        </p:nvPicPr>
        <p:blipFill>
          <a:blip r:embed="rId2"/>
          <a:stretch>
            <a:fillRect/>
          </a:stretch>
        </p:blipFill>
        <p:spPr>
          <a:xfrm>
            <a:off x="472736" y="1930400"/>
            <a:ext cx="2938360" cy="2882900"/>
          </a:xfrm>
          <a:prstGeom prst="rect">
            <a:avLst/>
          </a:prstGeom>
        </p:spPr>
      </p:pic>
      <p:pic>
        <p:nvPicPr>
          <p:cNvPr id="7" name="Picture 6"/>
          <p:cNvPicPr>
            <a:picLocks noChangeAspect="1"/>
          </p:cNvPicPr>
          <p:nvPr/>
        </p:nvPicPr>
        <p:blipFill>
          <a:blip r:embed="rId3"/>
          <a:stretch>
            <a:fillRect/>
          </a:stretch>
        </p:blipFill>
        <p:spPr>
          <a:xfrm>
            <a:off x="3811053" y="1981199"/>
            <a:ext cx="5078947" cy="2744057"/>
          </a:xfrm>
          <a:prstGeom prst="rect">
            <a:avLst/>
          </a:prstGeom>
        </p:spPr>
      </p:pic>
      <p:pic>
        <p:nvPicPr>
          <p:cNvPr id="8" name="Picture 7"/>
          <p:cNvPicPr>
            <a:picLocks noChangeAspect="1"/>
          </p:cNvPicPr>
          <p:nvPr/>
        </p:nvPicPr>
        <p:blipFill>
          <a:blip r:embed="rId4"/>
          <a:stretch>
            <a:fillRect/>
          </a:stretch>
        </p:blipFill>
        <p:spPr>
          <a:xfrm>
            <a:off x="3225800" y="5159208"/>
            <a:ext cx="4670377" cy="777000"/>
          </a:xfrm>
          <a:prstGeom prst="rect">
            <a:avLst/>
          </a:prstGeom>
        </p:spPr>
      </p:pic>
    </p:spTree>
    <p:extLst>
      <p:ext uri="{BB962C8B-B14F-4D97-AF65-F5344CB8AC3E}">
        <p14:creationId xmlns:p14="http://schemas.microsoft.com/office/powerpoint/2010/main" val="140524031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481F11C-3A67-4E8D-990A-4F794DCD2E87}">
  <ds:schemaRefs>
    <ds:schemaRef ds:uri="ESRI.ArcGIS.Mapping.OfficeIntegration.PowerPointInfo"/>
  </ds:schemaRefs>
</ds:datastoreItem>
</file>

<file path=customXml/itemProps10.xml><?xml version="1.0" encoding="utf-8"?>
<ds:datastoreItem xmlns:ds="http://schemas.openxmlformats.org/officeDocument/2006/customXml" ds:itemID="{31329150-DA6C-4C93-8FF8-9CD0358E168A}">
  <ds:schemaRefs>
    <ds:schemaRef ds:uri="ESRI.ArcGIS.Mapping.OfficeIntegration.PowerPointInfo"/>
  </ds:schemaRefs>
</ds:datastoreItem>
</file>

<file path=customXml/itemProps11.xml><?xml version="1.0" encoding="utf-8"?>
<ds:datastoreItem xmlns:ds="http://schemas.openxmlformats.org/officeDocument/2006/customXml" ds:itemID="{C22BC085-395F-4563-9055-0E646EE93D7E}">
  <ds:schemaRefs>
    <ds:schemaRef ds:uri="ESRI.ArcGIS.Mapping.OfficeIntegration.PowerPointInfo"/>
  </ds:schemaRefs>
</ds:datastoreItem>
</file>

<file path=customXml/itemProps12.xml><?xml version="1.0" encoding="utf-8"?>
<ds:datastoreItem xmlns:ds="http://schemas.openxmlformats.org/officeDocument/2006/customXml" ds:itemID="{DA33E847-F870-4290-9A2A-75E9F1830A1F}">
  <ds:schemaRefs>
    <ds:schemaRef ds:uri="ESRI.ArcGIS.Mapping.OfficeIntegration.PowerPointInfo"/>
  </ds:schemaRefs>
</ds:datastoreItem>
</file>

<file path=customXml/itemProps13.xml><?xml version="1.0" encoding="utf-8"?>
<ds:datastoreItem xmlns:ds="http://schemas.openxmlformats.org/officeDocument/2006/customXml" ds:itemID="{DFDBC1FD-D304-45A8-8E06-832884ABA763}">
  <ds:schemaRefs>
    <ds:schemaRef ds:uri="ESRI.ArcGIS.Mapping.OfficeIntegration.PowerPointInfo"/>
  </ds:schemaRefs>
</ds:datastoreItem>
</file>

<file path=customXml/itemProps2.xml><?xml version="1.0" encoding="utf-8"?>
<ds:datastoreItem xmlns:ds="http://schemas.openxmlformats.org/officeDocument/2006/customXml" ds:itemID="{899BFA3C-8686-42E7-B132-8A2AA937EEE8}">
  <ds:schemaRefs>
    <ds:schemaRef ds:uri="ESRI.ArcGIS.Mapping.OfficeIntegration.PowerPointInfo"/>
  </ds:schemaRefs>
</ds:datastoreItem>
</file>

<file path=customXml/itemProps3.xml><?xml version="1.0" encoding="utf-8"?>
<ds:datastoreItem xmlns:ds="http://schemas.openxmlformats.org/officeDocument/2006/customXml" ds:itemID="{7FCE1954-85C9-47C9-ADA4-197A08522017}">
  <ds:schemaRefs>
    <ds:schemaRef ds:uri="ESRI.ArcGIS.Mapping.OfficeIntegration.PowerPointInfo"/>
  </ds:schemaRefs>
</ds:datastoreItem>
</file>

<file path=customXml/itemProps4.xml><?xml version="1.0" encoding="utf-8"?>
<ds:datastoreItem xmlns:ds="http://schemas.openxmlformats.org/officeDocument/2006/customXml" ds:itemID="{B920CB63-42F4-4B8B-988D-00EC2A24A193}">
  <ds:schemaRefs>
    <ds:schemaRef ds:uri="ESRI.ArcGIS.Mapping.OfficeIntegration.PowerPointInfo"/>
  </ds:schemaRefs>
</ds:datastoreItem>
</file>

<file path=customXml/itemProps5.xml><?xml version="1.0" encoding="utf-8"?>
<ds:datastoreItem xmlns:ds="http://schemas.openxmlformats.org/officeDocument/2006/customXml" ds:itemID="{B81D6ACB-85B7-4B70-9A97-196939DEBFD9}">
  <ds:schemaRefs>
    <ds:schemaRef ds:uri="ESRI.ArcGIS.Mapping.OfficeIntegration.PowerPointInfo"/>
  </ds:schemaRefs>
</ds:datastoreItem>
</file>

<file path=customXml/itemProps6.xml><?xml version="1.0" encoding="utf-8"?>
<ds:datastoreItem xmlns:ds="http://schemas.openxmlformats.org/officeDocument/2006/customXml" ds:itemID="{AF16A557-F1A0-4624-B279-38BAA3650B37}">
  <ds:schemaRefs>
    <ds:schemaRef ds:uri="ESRI.ArcGIS.Mapping.OfficeIntegration.PowerPointInfo"/>
  </ds:schemaRefs>
</ds:datastoreItem>
</file>

<file path=customXml/itemProps7.xml><?xml version="1.0" encoding="utf-8"?>
<ds:datastoreItem xmlns:ds="http://schemas.openxmlformats.org/officeDocument/2006/customXml" ds:itemID="{F0FD263F-C9BD-4CE6-B7BC-F079B44348D9}">
  <ds:schemaRefs>
    <ds:schemaRef ds:uri="ESRI.ArcGIS.Mapping.OfficeIntegration.PowerPointInfo"/>
  </ds:schemaRefs>
</ds:datastoreItem>
</file>

<file path=customXml/itemProps8.xml><?xml version="1.0" encoding="utf-8"?>
<ds:datastoreItem xmlns:ds="http://schemas.openxmlformats.org/officeDocument/2006/customXml" ds:itemID="{1D2C803A-2D0E-419B-ADE3-C65A62314232}">
  <ds:schemaRefs>
    <ds:schemaRef ds:uri="ESRI.ArcGIS.Mapping.OfficeIntegration.PowerPointInfo"/>
  </ds:schemaRefs>
</ds:datastoreItem>
</file>

<file path=customXml/itemProps9.xml><?xml version="1.0" encoding="utf-8"?>
<ds:datastoreItem xmlns:ds="http://schemas.openxmlformats.org/officeDocument/2006/customXml" ds:itemID="{123B175A-357C-4708-9ACB-E72FE2C7497F}">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Foundry.thmx</Template>
  <TotalTime>5552</TotalTime>
  <Words>168</Words>
  <Application>Microsoft Macintosh PowerPoint</Application>
  <PresentationFormat>On-screen Show (4:3)</PresentationFormat>
  <Paragraphs>53</Paragraphs>
  <Slides>12</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Habitat</vt:lpstr>
      <vt:lpstr>Visio</vt:lpstr>
      <vt:lpstr>Place Matters: Mapping Community Loss as a New Social Indicator</vt:lpstr>
      <vt:lpstr>The Community Loss Index (CLI):  A New Social Indicator</vt:lpstr>
      <vt:lpstr>Unpacking Poverty</vt:lpstr>
      <vt:lpstr> Stress as a Pathway</vt:lpstr>
      <vt:lpstr>The Community Loss  Index</vt:lpstr>
      <vt:lpstr>Citywide: Accumulated Community Loss</vt:lpstr>
      <vt:lpstr>Citywide:  Distribution of Losses   </vt:lpstr>
      <vt:lpstr>Figure 1: Citywide Low Loss (A) vs. High Loss Areas( B)</vt:lpstr>
      <vt:lpstr>PowerPoint Presentation</vt:lpstr>
      <vt:lpstr>PowerPoint Presentation</vt:lpstr>
      <vt:lpstr>Figure 5:  People in Place Low Loss (A) vs. High Loss (B) Neighborhoods</vt:lpstr>
      <vt:lpstr>Application of CLI</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SSWR 2014: Place Matters</dc:title>
  <dc:creator>Mimi Abramovitz, Jochen Albrecht</dc:creator>
  <cp:lastModifiedBy>Mimi Abramovitz</cp:lastModifiedBy>
  <cp:revision>105</cp:revision>
  <dcterms:created xsi:type="dcterms:W3CDTF">2013-12-23T20:30:48Z</dcterms:created>
  <dcterms:modified xsi:type="dcterms:W3CDTF">2014-03-04T15:50:54Z</dcterms:modified>
</cp:coreProperties>
</file>